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6"/>
  </p:notesMasterIdLst>
  <p:sldIdLst>
    <p:sldId id="256" r:id="rId5"/>
    <p:sldId id="259" r:id="rId6"/>
    <p:sldId id="261" r:id="rId7"/>
    <p:sldId id="266" r:id="rId8"/>
    <p:sldId id="260" r:id="rId9"/>
    <p:sldId id="268" r:id="rId10"/>
    <p:sldId id="274" r:id="rId11"/>
    <p:sldId id="271" r:id="rId12"/>
    <p:sldId id="269" r:id="rId13"/>
    <p:sldId id="265" r:id="rId14"/>
    <p:sldId id="263" r:id="rId15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F14967-AB93-624D-B283-93B69FEF4916}" v="66" dt="2024-12-17T14:17:51.90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/>
    <p:restoredTop sz="96327"/>
  </p:normalViewPr>
  <p:slideViewPr>
    <p:cSldViewPr>
      <p:cViewPr varScale="1">
        <p:scale>
          <a:sx n="68" d="100"/>
          <a:sy n="68" d="100"/>
        </p:scale>
        <p:origin x="1104" y="3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54082-279F-AE4D-BCA9-1D8EF8046CDD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773CB-AA7F-D341-B744-32306DD9C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18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61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73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9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81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20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05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80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82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sz="1200" dirty="0"/>
              <a:t>12 business from accommodation, attractions and experiences.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dirty="0"/>
              <a:t>Many staff York Castle /some art gallery/no Yorkshire museum have received autism-inclusive training.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37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Based on our scoping analysis, the study aims to explore staff awareness, preparedness, and the challenges they face in supporting neurodivergent guests in the tourism sector.</a:t>
            </a:r>
            <a:endParaRPr lang="en-CA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7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Ultimately, this research seeks to support the tourism industry to create more inclusive experiences for neurodivergent guests.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73CB-AA7F-D341-B744-32306DD9CA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94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5.pn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ocal.gov.uk/lga-libdem-group/our-press" TargetMode="External"/><Relationship Id="rId13" Type="http://schemas.openxmlformats.org/officeDocument/2006/relationships/hyperlink" Target="https://www.yorkartgallery.org.uk/access/" TargetMode="External"/><Relationship Id="rId3" Type="http://schemas.openxmlformats.org/officeDocument/2006/relationships/image" Target="../media/image28.jpg"/><Relationship Id="rId7" Type="http://schemas.openxmlformats.org/officeDocument/2006/relationships/hyperlink" Target="https://doi.org/10.1108/TR-07-2019-0323" TargetMode="External"/><Relationship Id="rId12" Type="http://schemas.openxmlformats.org/officeDocument/2006/relationships/hyperlink" Target="https://www.visitbritain.org/business-advice/make-your-business-accessible-and-inclusive/north-york-moors-accessibility-project.c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cottageinthedales.co.uk/holiday-cottages/95/Autism-Friendly?utm.com" TargetMode="External"/><Relationship Id="rId11" Type="http://schemas.openxmlformats.org/officeDocument/2006/relationships/hyperlink" Target="https://edemocracy.northyorks.gov.uk/documents/s23675/Economic%20Growth%20Strategy%202024-2029%20Appendices.pdf" TargetMode="External"/><Relationship Id="rId5" Type="http://schemas.openxmlformats.org/officeDocument/2006/relationships/hyperlink" Target="https://www.health.harvard.edu/blog/what-is-neurodiversity-202111232645" TargetMode="External"/><Relationship Id="rId15" Type="http://schemas.openxmlformats.org/officeDocument/2006/relationships/hyperlink" Target="https://www.yorkshiremuseum.org.uk/access/" TargetMode="External"/><Relationship Id="rId10" Type="http://schemas.openxmlformats.org/officeDocument/2006/relationships/hyperlink" Target="https://www.jorvikvikingcentre.co.uk/visit/access/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doi.org/10.1080/13683500.2023.2233040" TargetMode="External"/><Relationship Id="rId14" Type="http://schemas.openxmlformats.org/officeDocument/2006/relationships/hyperlink" Target="https://www.yorkcastlemuseum.org.uk/acces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 descr="YSJ Quad Building on Lord Mayor’s Walk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-822325"/>
            <a:ext cx="20104099" cy="8753660"/>
          </a:xfrm>
          <a:prstGeom prst="rect">
            <a:avLst/>
          </a:prstGeom>
        </p:spPr>
      </p:pic>
      <p:pic>
        <p:nvPicPr>
          <p:cNvPr id="4" name="object 4" descr="York St John University Logo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892071" y="376951"/>
            <a:ext cx="3835066" cy="1714869"/>
          </a:xfrm>
          <a:prstGeom prst="rect">
            <a:avLst/>
          </a:prstGeom>
        </p:spPr>
      </p:pic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1036935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23B46-C00B-50F3-4B9C-B6F1773F0D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33389" y="7893557"/>
            <a:ext cx="20104100" cy="2215991"/>
          </a:xfrm>
        </p:spPr>
        <p:txBody>
          <a:bodyPr/>
          <a:lstStyle/>
          <a:p>
            <a:pPr algn="ctr"/>
            <a:r>
              <a:rPr lang="en-GB" sz="4800" dirty="0">
                <a:latin typeface="Calibri" panose="020F0502020204030204" pitchFamily="34" charset="0"/>
                <a:cs typeface="Calibri" panose="020F0502020204030204" pitchFamily="34" charset="0"/>
              </a:rPr>
              <a:t>An Investigation on Employees’ Perspectives in Supporting Inclusion &amp; Diversity among Neurodivergent Individuals: A Study on North Yorkshire Service Industry </a:t>
            </a:r>
            <a:br>
              <a:rPr lang="en-GB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8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Scoping Insights and Next Stage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306464FE-7A72-AC8F-1510-6C7E17AB1B3F}"/>
              </a:ext>
            </a:extLst>
          </p:cNvPr>
          <p:cNvSpPr txBox="1">
            <a:spLocks/>
          </p:cNvSpPr>
          <p:nvPr/>
        </p:nvSpPr>
        <p:spPr>
          <a:xfrm>
            <a:off x="10655299" y="10029764"/>
            <a:ext cx="9448800" cy="777938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200" dirty="0"/>
              <a:t>Dr </a:t>
            </a:r>
            <a:r>
              <a:rPr lang="en-US" sz="3200" dirty="0" err="1"/>
              <a:t>Hongrui</a:t>
            </a:r>
            <a:r>
              <a:rPr lang="en-US" sz="3200" dirty="0"/>
              <a:t> Zhu and Dr Ruby Christine Mathew</a:t>
            </a:r>
          </a:p>
          <a:p>
            <a:pPr algn="r"/>
            <a:r>
              <a:rPr lang="en-GB" sz="3200" dirty="0"/>
              <a:t>York Business School, York St John University</a:t>
            </a:r>
          </a:p>
          <a:p>
            <a:pPr algn="r"/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1036313"/>
            <a:ext cx="16200755" cy="272415"/>
          </a:xfrm>
          <a:custGeom>
            <a:avLst/>
            <a:gdLst/>
            <a:ahLst/>
            <a:cxnLst/>
            <a:rect l="l" t="t" r="r" b="b"/>
            <a:pathLst>
              <a:path w="16200755" h="272415">
                <a:moveTo>
                  <a:pt x="16200407" y="0"/>
                </a:moveTo>
                <a:lnTo>
                  <a:pt x="0" y="0"/>
                </a:lnTo>
                <a:lnTo>
                  <a:pt x="0" y="272243"/>
                </a:lnTo>
                <a:lnTo>
                  <a:pt x="16200407" y="272243"/>
                </a:lnTo>
                <a:lnTo>
                  <a:pt x="162004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 descr="A group of students sat in the Creative Cent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14809" y="376951"/>
            <a:ext cx="4389279" cy="4345417"/>
          </a:xfrm>
          <a:prstGeom prst="rect">
            <a:avLst/>
          </a:prstGeom>
        </p:spPr>
      </p:pic>
      <p:pic>
        <p:nvPicPr>
          <p:cNvPr id="5" name="object 5" descr="English Literature student studyi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14809" y="4816607"/>
            <a:ext cx="4389279" cy="4523422"/>
          </a:xfrm>
          <a:prstGeom prst="rect">
            <a:avLst/>
          </a:prstGeom>
        </p:spPr>
      </p:pic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714809" y="9444739"/>
            <a:ext cx="4389755" cy="1864360"/>
          </a:xfrm>
          <a:custGeom>
            <a:avLst/>
            <a:gdLst/>
            <a:ahLst/>
            <a:cxnLst/>
            <a:rect l="l" t="t" r="r" b="b"/>
            <a:pathLst>
              <a:path w="4389755" h="1864359">
                <a:moveTo>
                  <a:pt x="4389279" y="0"/>
                </a:moveTo>
                <a:lnTo>
                  <a:pt x="0" y="0"/>
                </a:lnTo>
                <a:lnTo>
                  <a:pt x="0" y="1863817"/>
                </a:lnTo>
                <a:lnTo>
                  <a:pt x="4389279" y="1863817"/>
                </a:lnTo>
                <a:lnTo>
                  <a:pt x="43892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 descr="York St John University Logo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214145" y="9748394"/>
            <a:ext cx="3390619" cy="1183210"/>
          </a:xfrm>
          <a:prstGeom prst="rect">
            <a:avLst/>
          </a:prstGeom>
        </p:spPr>
      </p:pic>
      <p:pic>
        <p:nvPicPr>
          <p:cNvPr id="10" name="Picture 4" descr="Not just “THANK YOU” slide …. Not before the REAL ending | by Aravind  Gogineni | Sales World | Medium">
            <a:extLst>
              <a:ext uri="{FF2B5EF4-FFF2-40B4-BE49-F238E27FC236}">
                <a16:creationId xmlns:a16="http://schemas.microsoft.com/office/drawing/2014/main" id="{C65408B1-0E40-E6E9-BC77-5C8965DDD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6" y="1660551"/>
            <a:ext cx="15488945" cy="758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D02F35-14F6-AEAB-F292-4B1778550A34}"/>
              </a:ext>
            </a:extLst>
          </p:cNvPr>
          <p:cNvSpPr txBox="1"/>
          <p:nvPr/>
        </p:nvSpPr>
        <p:spPr>
          <a:xfrm>
            <a:off x="9516815" y="10728165"/>
            <a:ext cx="6197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Source: https://</a:t>
            </a:r>
            <a:r>
              <a:rPr lang="en-US" sz="1400" dirty="0" err="1">
                <a:latin typeface="+mn-lt"/>
              </a:rPr>
              <a:t>medium.com</a:t>
            </a:r>
            <a:r>
              <a:rPr lang="en-US" sz="1400" dirty="0">
                <a:latin typeface="+mn-lt"/>
              </a:rPr>
              <a:t>/sales-world/not-just-thank-you-slide-205961b01b96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89290" y="11036313"/>
            <a:ext cx="15714980" cy="272415"/>
          </a:xfrm>
          <a:custGeom>
            <a:avLst/>
            <a:gdLst/>
            <a:ahLst/>
            <a:cxnLst/>
            <a:rect l="l" t="t" r="r" b="b"/>
            <a:pathLst>
              <a:path w="15714980" h="272415">
                <a:moveTo>
                  <a:pt x="15714798" y="0"/>
                </a:moveTo>
                <a:lnTo>
                  <a:pt x="0" y="0"/>
                </a:lnTo>
                <a:lnTo>
                  <a:pt x="0" y="272243"/>
                </a:lnTo>
                <a:lnTo>
                  <a:pt x="15714798" y="272243"/>
                </a:lnTo>
                <a:lnTo>
                  <a:pt x="157147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 descr="Students walking outsid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76951"/>
            <a:ext cx="4389290" cy="8963077"/>
          </a:xfrm>
          <a:prstGeom prst="rect">
            <a:avLst/>
          </a:prstGeom>
        </p:spPr>
      </p:pic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9444739"/>
            <a:ext cx="4389755" cy="1864360"/>
          </a:xfrm>
          <a:custGeom>
            <a:avLst/>
            <a:gdLst/>
            <a:ahLst/>
            <a:cxnLst/>
            <a:rect l="l" t="t" r="r" b="b"/>
            <a:pathLst>
              <a:path w="4389755" h="1864359">
                <a:moveTo>
                  <a:pt x="4389290" y="0"/>
                </a:moveTo>
                <a:lnTo>
                  <a:pt x="0" y="0"/>
                </a:lnTo>
                <a:lnTo>
                  <a:pt x="0" y="1863817"/>
                </a:lnTo>
                <a:lnTo>
                  <a:pt x="4389290" y="1863817"/>
                </a:lnTo>
                <a:lnTo>
                  <a:pt x="4389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 descr="York St John University Logo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1189" y="9785042"/>
            <a:ext cx="3390619" cy="1183210"/>
          </a:xfrm>
          <a:prstGeom prst="rect">
            <a:avLst/>
          </a:prstGeom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AAEBDC1-0A98-269F-70B5-B0E7575D7CE4}"/>
              </a:ext>
            </a:extLst>
          </p:cNvPr>
          <p:cNvSpPr txBox="1">
            <a:spLocks/>
          </p:cNvSpPr>
          <p:nvPr/>
        </p:nvSpPr>
        <p:spPr>
          <a:xfrm>
            <a:off x="4389755" y="1482362"/>
            <a:ext cx="15714345" cy="785785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/>
              <a:t>Baumer</a:t>
            </a:r>
            <a:r>
              <a:rPr lang="en-GB" dirty="0"/>
              <a:t> N., &amp; </a:t>
            </a:r>
            <a:r>
              <a:rPr lang="en-GB" dirty="0" err="1"/>
              <a:t>Frueh</a:t>
            </a:r>
            <a:r>
              <a:rPr lang="en-GB" dirty="0"/>
              <a:t>, J. (2021) What is neurodiversity? Retrieved from </a:t>
            </a:r>
            <a:r>
              <a:rPr lang="en-GB" dirty="0">
                <a:hlinkClick r:id="rId5"/>
              </a:rPr>
              <a:t>https://www.health.harvard.edu/blog/what-is-neurodiversity-202111232645</a:t>
            </a:r>
            <a:r>
              <a:rPr lang="en-GB" dirty="0"/>
              <a:t> (Accessed 17 January 2025).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Cottage in the Dales - The Dairy (n.d.) Inclusive Luxury. Retrieved from </a:t>
            </a:r>
            <a:r>
              <a:rPr lang="en-US" dirty="0">
                <a:hlinkClick r:id="rId6"/>
              </a:rPr>
              <a:t>https://www.cottageinthedales.co.uk/holiday-cottages/95/Autism-Friendly?utm.com</a:t>
            </a:r>
            <a:r>
              <a:rPr lang="en-US" dirty="0"/>
              <a:t> (</a:t>
            </a:r>
            <a:r>
              <a:rPr lang="en-GB" dirty="0"/>
              <a:t>Accessed: 02 July 2025</a:t>
            </a:r>
            <a:r>
              <a:rPr lang="en-US" dirty="0"/>
              <a:t>).</a:t>
            </a:r>
            <a:endParaRPr lang="en-GB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Darcy, S., McKercher, B., &amp; </a:t>
            </a:r>
            <a:r>
              <a:rPr lang="en-GB" dirty="0" err="1"/>
              <a:t>Schweinsberg</a:t>
            </a:r>
            <a:r>
              <a:rPr lang="en-GB" dirty="0"/>
              <a:t>, S. (2020). From tourism and disability to accessible tourism: A perspective article. Tourism Review, 75(1), 140-144. </a:t>
            </a:r>
            <a:r>
              <a:rPr lang="en-GB" dirty="0">
                <a:hlinkClick r:id="rId7"/>
              </a:rPr>
              <a:t>https://doi.org/10.1108/TR-07-2019-0323</a:t>
            </a:r>
            <a:endParaRPr lang="en-GB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Henley, R. &amp; Jordan, J. (2025) Neurodiversity, Local Government Association. Retrieved from </a:t>
            </a:r>
            <a:r>
              <a:rPr lang="en-GB" dirty="0">
                <a:hlinkClick r:id="rId8"/>
              </a:rPr>
              <a:t>https://www.local.gov.uk/lga-libdem-group/our-press</a:t>
            </a:r>
            <a:r>
              <a:rPr lang="en-GB" dirty="0"/>
              <a:t> releases/neurodiversity#:~:text=However%20it%20is%20estimated%20that%20around%20one,brain%20functions%2C%20learns%20and%20processes%20information%20differently.&amp;text=According%20to%20the%20British%20Dyslexia%20Association%2C%20the,the%20severe%20end%20of%20the%20dyslexia%20continuum. (Accessed: 08 June 2025).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/>
              <a:t>Jaarsma</a:t>
            </a:r>
            <a:r>
              <a:rPr lang="en-GB" dirty="0"/>
              <a:t>, P. &amp; </a:t>
            </a:r>
            <a:r>
              <a:rPr lang="en-GB" dirty="0" err="1"/>
              <a:t>Welin</a:t>
            </a:r>
            <a:r>
              <a:rPr lang="en-GB" dirty="0"/>
              <a:t>, S. (2012). Autism as a natural human variation: Reflections on the claims of the neurodiversity movement. Health care analysis, 20, pp.20-30.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Jepson, A., Stadler, R., &amp; Garrod, B. (2024). Tourism and neurodiversity: A problematisation and research agenda. Current Issues in Tourism, 27(4), 546-566. </a:t>
            </a:r>
            <a:r>
              <a:rPr lang="en-GB" dirty="0">
                <a:hlinkClick r:id="rId9"/>
              </a:rPr>
              <a:t>https://doi.org/10.1080/13683500.2023.2233040</a:t>
            </a:r>
            <a:r>
              <a:rPr lang="en-GB" dirty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JORVIK Viking Centre. (n.d.) Access. Retrieved from </a:t>
            </a:r>
            <a:r>
              <a:rPr lang="en-GB" dirty="0">
                <a:hlinkClick r:id="rId10"/>
              </a:rPr>
              <a:t>https://www.jorvikvikingcentre.co.uk/visit/access/</a:t>
            </a:r>
            <a:r>
              <a:rPr lang="en-GB" dirty="0"/>
              <a:t> (Accessed: 04 July 2025).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Liu, A., Ma, E., Wang, Y. C., Xu, S., &amp; Grillo, T. (2024). AI and supportive technology experiences of customers with visual impairments in hotel, restaurant, and travel contexts. International Journal of Contemporary Hospitality Management, 36(1), 274-291. https://</a:t>
            </a:r>
            <a:r>
              <a:rPr lang="en-GB" dirty="0" err="1"/>
              <a:t>doi.org</a:t>
            </a:r>
            <a:r>
              <a:rPr lang="en-GB" dirty="0"/>
              <a:t>/10.1108/IJCHM-10-2022-1243.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North Yorkshire Council (2023) Economic growth strategy 2024-2029 </a:t>
            </a:r>
            <a:r>
              <a:rPr lang="en-GB" dirty="0" err="1"/>
              <a:t>appendices.pdf</a:t>
            </a:r>
            <a:r>
              <a:rPr lang="en-GB" dirty="0"/>
              <a:t>, North Yorkshire Council Economic Growth Strategy 2024-2029. Available at: </a:t>
            </a:r>
            <a:r>
              <a:rPr lang="en-GB" dirty="0">
                <a:hlinkClick r:id="rId11"/>
              </a:rPr>
              <a:t>https://edemocracy.northyorks.gov.uk/documents/s23675/Economic%20Growth%20Strategy%202024-2029%20Appendices.pdf</a:t>
            </a:r>
            <a:r>
              <a:rPr lang="en-GB" dirty="0"/>
              <a:t> (Accessed: 08 June 2025).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VisitBritain. (n.d.). North York Moors Accessibility Project. Retrieved from </a:t>
            </a:r>
            <a:r>
              <a:rPr lang="en-GB" dirty="0">
                <a:hlinkClick r:id="rId12"/>
              </a:rPr>
              <a:t>https://www.visitbritain.org/business-advice/make-your-business-accessible-and-inclusive/north-york-moors-accessibility-project</a:t>
            </a:r>
            <a:r>
              <a:rPr lang="en-GB" dirty="0"/>
              <a:t> (Accessed: 02 July 2025).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York Art Gallery. (n.d.). Access. Retrieved from </a:t>
            </a:r>
            <a:r>
              <a:rPr lang="en-GB" dirty="0">
                <a:hlinkClick r:id="rId13"/>
              </a:rPr>
              <a:t>https://www.yorkartgallery.org.uk/access/</a:t>
            </a:r>
            <a:r>
              <a:rPr lang="en-GB" dirty="0"/>
              <a:t> (Accessed: 04 July 2025)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York Castle Museum. (n.d.). Access. Retrieved from </a:t>
            </a:r>
            <a:r>
              <a:rPr lang="en-GB" dirty="0">
                <a:hlinkClick r:id="rId14"/>
              </a:rPr>
              <a:t>https://www.yorkcastlemuseum.org.uk/access/</a:t>
            </a:r>
            <a:r>
              <a:rPr lang="en-GB" dirty="0"/>
              <a:t> (Accessed: 04 July 2025)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Yorkshire Museum. (n.d.). Access. Retrieved from: </a:t>
            </a:r>
            <a:r>
              <a:rPr lang="en-GB" dirty="0">
                <a:hlinkClick r:id="rId15"/>
              </a:rPr>
              <a:t>https://www.yorkshiremuseum.org.uk/access/</a:t>
            </a:r>
            <a:r>
              <a:rPr lang="en-GB" dirty="0"/>
              <a:t> (Accessed: 04 July 2025)</a:t>
            </a:r>
          </a:p>
        </p:txBody>
      </p:sp>
      <p:sp>
        <p:nvSpPr>
          <p:cNvPr id="12" name="Title 8">
            <a:extLst>
              <a:ext uri="{FF2B5EF4-FFF2-40B4-BE49-F238E27FC236}">
                <a16:creationId xmlns:a16="http://schemas.microsoft.com/office/drawing/2014/main" id="{859EC299-F8DE-0D3F-4FE0-65F27949924C}"/>
              </a:ext>
            </a:extLst>
          </p:cNvPr>
          <p:cNvSpPr txBox="1">
            <a:spLocks/>
          </p:cNvSpPr>
          <p:nvPr/>
        </p:nvSpPr>
        <p:spPr>
          <a:xfrm>
            <a:off x="4870450" y="406219"/>
            <a:ext cx="14152245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8000"/>
              <a:t>Bibliography</a:t>
            </a:r>
            <a:endParaRPr lang="en-US" sz="8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1036313"/>
            <a:ext cx="16200755" cy="272415"/>
          </a:xfrm>
          <a:custGeom>
            <a:avLst/>
            <a:gdLst/>
            <a:ahLst/>
            <a:cxnLst/>
            <a:rect l="l" t="t" r="r" b="b"/>
            <a:pathLst>
              <a:path w="16200755" h="272415">
                <a:moveTo>
                  <a:pt x="16200407" y="0"/>
                </a:moveTo>
                <a:lnTo>
                  <a:pt x="0" y="0"/>
                </a:lnTo>
                <a:lnTo>
                  <a:pt x="0" y="272243"/>
                </a:lnTo>
                <a:lnTo>
                  <a:pt x="16200407" y="272243"/>
                </a:lnTo>
                <a:lnTo>
                  <a:pt x="162004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 descr="Creative Cent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14809" y="376951"/>
            <a:ext cx="4389279" cy="4345417"/>
          </a:xfrm>
          <a:prstGeom prst="rect">
            <a:avLst/>
          </a:prstGeom>
        </p:spPr>
      </p:pic>
      <p:pic>
        <p:nvPicPr>
          <p:cNvPr id="5" name="object 5" descr="Students in a lecture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14809" y="4816607"/>
            <a:ext cx="4389279" cy="4523422"/>
          </a:xfrm>
          <a:prstGeom prst="rect">
            <a:avLst/>
          </a:prstGeom>
        </p:spPr>
      </p:pic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714809" y="9444739"/>
            <a:ext cx="4389755" cy="1864360"/>
          </a:xfrm>
          <a:custGeom>
            <a:avLst/>
            <a:gdLst/>
            <a:ahLst/>
            <a:cxnLst/>
            <a:rect l="l" t="t" r="r" b="b"/>
            <a:pathLst>
              <a:path w="4389755" h="1864359">
                <a:moveTo>
                  <a:pt x="4389279" y="0"/>
                </a:moveTo>
                <a:lnTo>
                  <a:pt x="0" y="0"/>
                </a:lnTo>
                <a:lnTo>
                  <a:pt x="0" y="1863817"/>
                </a:lnTo>
                <a:lnTo>
                  <a:pt x="4389279" y="1863817"/>
                </a:lnTo>
                <a:lnTo>
                  <a:pt x="43892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 descr="York St John University Logo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214145" y="9748394"/>
            <a:ext cx="3390619" cy="11832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4831135E-E3BD-C4E6-DE40-DC24B7C7C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05" y="722460"/>
            <a:ext cx="14152245" cy="1231106"/>
          </a:xfrm>
        </p:spPr>
        <p:txBody>
          <a:bodyPr anchor="ctr"/>
          <a:lstStyle/>
          <a:p>
            <a:r>
              <a:rPr lang="en-US" sz="8000" dirty="0"/>
              <a:t>Research Context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01C6495-4760-3E1A-144C-F6667936B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6272" y="3228248"/>
            <a:ext cx="14152245" cy="6334042"/>
          </a:xfrm>
        </p:spPr>
        <p:txBody>
          <a:bodyPr/>
          <a:lstStyle/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3000" dirty="0"/>
              <a:t>15% of UK population is neurodivergent (Henley &amp; Jordan, 2025)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sz="3000" dirty="0"/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3000" dirty="0"/>
              <a:t>Recent studies highlight the need for more accessible and inclusive travel experiences for individuals with physical and sensory conditions (Darcy et al., 2020; Liu et al., 2024)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sz="3000" dirty="0"/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3000" dirty="0"/>
              <a:t>However, limited research on how service staff are prepared to meet the needs of neurodivergent tourists (Jepson et al., 2024).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1036313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015615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4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 descr="De Grey Buildi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4098" y="0"/>
            <a:ext cx="9995901" cy="3015614"/>
          </a:xfrm>
          <a:prstGeom prst="rect">
            <a:avLst/>
          </a:prstGeom>
        </p:spPr>
      </p:pic>
      <p:pic>
        <p:nvPicPr>
          <p:cNvPr id="6" name="object 6" descr="Students viewing an exhibit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941797" cy="3015614"/>
          </a:xfrm>
          <a:prstGeom prst="rect">
            <a:avLst/>
          </a:prstGeom>
        </p:spPr>
      </p:pic>
      <p:pic>
        <p:nvPicPr>
          <p:cNvPr id="7" name="object 7" descr="Student sat on campus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162296" y="0"/>
            <a:ext cx="4941793" cy="3015614"/>
          </a:xfrm>
          <a:prstGeom prst="rect">
            <a:avLst/>
          </a:prstGeom>
        </p:spPr>
      </p:pic>
      <p:sp>
        <p:nvSpPr>
          <p:cNvPr id="3" name="Title 8">
            <a:extLst>
              <a:ext uri="{FF2B5EF4-FFF2-40B4-BE49-F238E27FC236}">
                <a16:creationId xmlns:a16="http://schemas.microsoft.com/office/drawing/2014/main" id="{AC91E36D-6EBA-DE81-0B82-723A3142F40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5070" y="3913645"/>
            <a:ext cx="18599559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/>
              <a:t>Why North Yorkshire?</a:t>
            </a: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939FF4E-91B4-7126-6122-2CCCA7A4BDD7}"/>
              </a:ext>
            </a:extLst>
          </p:cNvPr>
          <p:cNvSpPr txBox="1">
            <a:spLocks/>
          </p:cNvSpPr>
          <p:nvPr/>
        </p:nvSpPr>
        <p:spPr>
          <a:xfrm>
            <a:off x="759275" y="5654675"/>
            <a:ext cx="8589645" cy="46482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The tourism industry in North Yorkshire is considered a major driver for economic contribution and job creation.</a:t>
            </a:r>
          </a:p>
          <a:p>
            <a:pPr algn="just">
              <a:lnSpc>
                <a:spcPct val="150000"/>
              </a:lnSpc>
            </a:pPr>
            <a:endParaRPr lang="en-GB" sz="2800" dirty="0"/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Increasing initiatives to address existing issues associated with sustainable tourism development and inclusive tourism.</a:t>
            </a:r>
          </a:p>
          <a:p>
            <a:pPr marL="457200" indent="-4572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(North Yorkshire Council, 2023)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1028" name="Picture 4" descr="York local attractions | Best local attractions in York">
            <a:extLst>
              <a:ext uri="{FF2B5EF4-FFF2-40B4-BE49-F238E27FC236}">
                <a16:creationId xmlns:a16="http://schemas.microsoft.com/office/drawing/2014/main" id="{8EFB9B47-EDD7-331B-0D74-AB657E021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50" y="3472708"/>
            <a:ext cx="10312400" cy="729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EE1B214-7765-A641-3852-A838571B3A7B}"/>
              </a:ext>
            </a:extLst>
          </p:cNvPr>
          <p:cNvSpPr txBox="1"/>
          <p:nvPr/>
        </p:nvSpPr>
        <p:spPr>
          <a:xfrm>
            <a:off x="12021287" y="10672428"/>
            <a:ext cx="56119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woldsedge.co.uk</a:t>
            </a:r>
            <a:r>
              <a:rPr lang="en-US" dirty="0"/>
              <a:t>/things-to-do/local-attractions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89290" y="11036313"/>
            <a:ext cx="15714980" cy="272415"/>
          </a:xfrm>
          <a:custGeom>
            <a:avLst/>
            <a:gdLst/>
            <a:ahLst/>
            <a:cxnLst/>
            <a:rect l="l" t="t" r="r" b="b"/>
            <a:pathLst>
              <a:path w="15714980" h="272415">
                <a:moveTo>
                  <a:pt x="15714798" y="0"/>
                </a:moveTo>
                <a:lnTo>
                  <a:pt x="0" y="0"/>
                </a:lnTo>
                <a:lnTo>
                  <a:pt x="0" y="272243"/>
                </a:lnTo>
                <a:lnTo>
                  <a:pt x="15714798" y="272243"/>
                </a:lnTo>
                <a:lnTo>
                  <a:pt x="157147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 descr="visitors walking outside the creative cent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76951"/>
            <a:ext cx="4389290" cy="4345415"/>
          </a:xfrm>
          <a:prstGeom prst="rect">
            <a:avLst/>
          </a:prstGeom>
        </p:spPr>
      </p:pic>
      <p:pic>
        <p:nvPicPr>
          <p:cNvPr id="5" name="object 5" descr="Media communication students worki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816607"/>
            <a:ext cx="4389290" cy="4523422"/>
          </a:xfrm>
          <a:prstGeom prst="rect">
            <a:avLst/>
          </a:prstGeom>
        </p:spPr>
      </p:pic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9444739"/>
            <a:ext cx="4389755" cy="1864360"/>
          </a:xfrm>
          <a:custGeom>
            <a:avLst/>
            <a:gdLst/>
            <a:ahLst/>
            <a:cxnLst/>
            <a:rect l="l" t="t" r="r" b="b"/>
            <a:pathLst>
              <a:path w="4389755" h="1864359">
                <a:moveTo>
                  <a:pt x="4389290" y="0"/>
                </a:moveTo>
                <a:lnTo>
                  <a:pt x="0" y="0"/>
                </a:lnTo>
                <a:lnTo>
                  <a:pt x="0" y="1863817"/>
                </a:lnTo>
                <a:lnTo>
                  <a:pt x="4389290" y="1863817"/>
                </a:lnTo>
                <a:lnTo>
                  <a:pt x="4389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 descr="York St John University Logo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1189" y="9785042"/>
            <a:ext cx="3390619" cy="1183210"/>
          </a:xfrm>
          <a:prstGeom prst="rect">
            <a:avLst/>
          </a:prstGeom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316F48FE-301C-28F3-9751-9D6A54D4099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53149" y="1520858"/>
            <a:ext cx="15714979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8000" dirty="0"/>
              <a:t>Framing the Study: Neurodiversity &amp; Inclusion</a:t>
            </a: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2D5A9403-960F-406D-3675-F515D6113F9F}"/>
              </a:ext>
            </a:extLst>
          </p:cNvPr>
          <p:cNvSpPr txBox="1">
            <a:spLocks/>
          </p:cNvSpPr>
          <p:nvPr/>
        </p:nvSpPr>
        <p:spPr>
          <a:xfrm>
            <a:off x="5251450" y="3839878"/>
            <a:ext cx="14209804" cy="610152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dirty="0"/>
              <a:t>Neurodiversity = natural variation (</a:t>
            </a:r>
            <a:r>
              <a:rPr lang="en-CA" sz="2800" dirty="0" err="1"/>
              <a:t>Jaarsma</a:t>
            </a:r>
            <a:r>
              <a:rPr lang="en-CA" sz="2800" dirty="0"/>
              <a:t> &amp; </a:t>
            </a:r>
            <a:r>
              <a:rPr lang="en-CA" sz="2800" dirty="0" err="1"/>
              <a:t>Welin</a:t>
            </a:r>
            <a:r>
              <a:rPr lang="en-CA" sz="2800" dirty="0"/>
              <a:t>, 2012), recognising diverse ways of engaging with the world (</a:t>
            </a:r>
            <a:r>
              <a:rPr lang="en-CA" sz="2800" dirty="0" err="1"/>
              <a:t>Baumer</a:t>
            </a:r>
            <a:r>
              <a:rPr lang="en-CA" sz="2800" dirty="0"/>
              <a:t> &amp; </a:t>
            </a:r>
            <a:r>
              <a:rPr lang="en-CA" sz="2800" dirty="0" err="1"/>
              <a:t>Frueh</a:t>
            </a:r>
            <a:r>
              <a:rPr lang="en-CA" sz="2800" dirty="0"/>
              <a:t>, 2021)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CA" sz="28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dirty="0"/>
              <a:t>Not a disorder to be fixed, but diversity to be accommodated (Jepson et al., 2024)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CA" sz="28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dirty="0"/>
              <a:t>Social model: environment must adapt to individual needs, involves </a:t>
            </a:r>
            <a:r>
              <a:rPr lang="en-GB" sz="2800" dirty="0"/>
              <a:t>a shared responsibility between individuals, organisations, and society.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dirty="0"/>
              <a:t>Inclusion linked to dignity, accessibility, human rights.</a:t>
            </a:r>
          </a:p>
        </p:txBody>
      </p:sp>
    </p:spTree>
    <p:extLst>
      <p:ext uri="{BB962C8B-B14F-4D97-AF65-F5344CB8AC3E}">
        <p14:creationId xmlns:p14="http://schemas.microsoft.com/office/powerpoint/2010/main" val="2512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89290" y="11036313"/>
            <a:ext cx="15714980" cy="272415"/>
          </a:xfrm>
          <a:custGeom>
            <a:avLst/>
            <a:gdLst/>
            <a:ahLst/>
            <a:cxnLst/>
            <a:rect l="l" t="t" r="r" b="b"/>
            <a:pathLst>
              <a:path w="15714980" h="272415">
                <a:moveTo>
                  <a:pt x="15714798" y="0"/>
                </a:moveTo>
                <a:lnTo>
                  <a:pt x="0" y="0"/>
                </a:lnTo>
                <a:lnTo>
                  <a:pt x="0" y="272243"/>
                </a:lnTo>
                <a:lnTo>
                  <a:pt x="15714798" y="272243"/>
                </a:lnTo>
                <a:lnTo>
                  <a:pt x="157147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 descr="Students walking on campus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76951"/>
            <a:ext cx="4389290" cy="4345417"/>
          </a:xfrm>
          <a:prstGeom prst="rect">
            <a:avLst/>
          </a:prstGeom>
        </p:spPr>
      </p:pic>
      <p:pic>
        <p:nvPicPr>
          <p:cNvPr id="5" name="object 5" descr="Cafe 41 in De Grey Buildi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816607"/>
            <a:ext cx="4389290" cy="4523422"/>
          </a:xfrm>
          <a:prstGeom prst="rect">
            <a:avLst/>
          </a:prstGeom>
        </p:spPr>
      </p:pic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9444739"/>
            <a:ext cx="4389755" cy="1864360"/>
          </a:xfrm>
          <a:custGeom>
            <a:avLst/>
            <a:gdLst/>
            <a:ahLst/>
            <a:cxnLst/>
            <a:rect l="l" t="t" r="r" b="b"/>
            <a:pathLst>
              <a:path w="4389755" h="1864359">
                <a:moveTo>
                  <a:pt x="4389290" y="0"/>
                </a:moveTo>
                <a:lnTo>
                  <a:pt x="0" y="0"/>
                </a:lnTo>
                <a:lnTo>
                  <a:pt x="0" y="1863817"/>
                </a:lnTo>
                <a:lnTo>
                  <a:pt x="4389290" y="1863817"/>
                </a:lnTo>
                <a:lnTo>
                  <a:pt x="4389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 descr="York St John University Logo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1189" y="9785042"/>
            <a:ext cx="3390619" cy="1183210"/>
          </a:xfrm>
          <a:prstGeom prst="rect">
            <a:avLst/>
          </a:prstGeom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460D34D5-E244-C843-DA21-04A49A49A45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41645" y="864156"/>
            <a:ext cx="14152245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Research Aim and Objectives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AB43C98-E04F-386C-946C-724F648D11E0}"/>
              </a:ext>
            </a:extLst>
          </p:cNvPr>
          <p:cNvSpPr txBox="1">
            <a:spLocks/>
          </p:cNvSpPr>
          <p:nvPr/>
        </p:nvSpPr>
        <p:spPr>
          <a:xfrm>
            <a:off x="5141644" y="2486446"/>
            <a:ext cx="14587805" cy="8121229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CA" sz="2800" dirty="0"/>
              <a:t>The aim of this research is to</a:t>
            </a:r>
            <a:r>
              <a:rPr lang="en-GB" sz="2800" dirty="0"/>
              <a:t> examine the awareness and preparedness of employees in tourism, hospitality, and leisure organisations in North Yorkshire to deliver positive services and experiences for neurodivergent individuals and their families.</a:t>
            </a:r>
          </a:p>
          <a:p>
            <a:pPr algn="just">
              <a:lnSpc>
                <a:spcPct val="200000"/>
              </a:lnSpc>
            </a:pPr>
            <a:endParaRPr lang="en-GB" sz="2800" dirty="0"/>
          </a:p>
          <a:p>
            <a:pPr algn="just">
              <a:lnSpc>
                <a:spcPct val="200000"/>
              </a:lnSpc>
            </a:pPr>
            <a:r>
              <a:rPr lang="en-GB" sz="2800" dirty="0"/>
              <a:t>Specifically, it seeks to: </a:t>
            </a:r>
          </a:p>
          <a:p>
            <a:pPr marL="914400" lvl="1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To examine how frontline staff understand the concept of neurodiversity and its relevance to guest service.</a:t>
            </a:r>
          </a:p>
          <a:p>
            <a:pPr marL="914400" lvl="1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To assess the extent to which organisations have implemented policies, training, or practices that support neurodivergent visitors.</a:t>
            </a:r>
          </a:p>
          <a:p>
            <a:pPr marL="914400" lvl="1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To identify perceived barriers and challenges that employees face in providing accessible and inclusive services for neurodivergent individuals and their families.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1036313"/>
            <a:ext cx="16200755" cy="272415"/>
          </a:xfrm>
          <a:custGeom>
            <a:avLst/>
            <a:gdLst/>
            <a:ahLst/>
            <a:cxnLst/>
            <a:rect l="l" t="t" r="r" b="b"/>
            <a:pathLst>
              <a:path w="16200755" h="272415">
                <a:moveTo>
                  <a:pt x="16200407" y="0"/>
                </a:moveTo>
                <a:lnTo>
                  <a:pt x="0" y="0"/>
                </a:lnTo>
                <a:lnTo>
                  <a:pt x="0" y="272243"/>
                </a:lnTo>
                <a:lnTo>
                  <a:pt x="16200407" y="272243"/>
                </a:lnTo>
                <a:lnTo>
                  <a:pt x="162004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6D9988-CFD5-BD66-4635-8442FEA3B6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0327" y="272415"/>
            <a:ext cx="4023772" cy="22584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2E1F81-45C4-AE65-C486-26447F91ED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0574" y="2827574"/>
            <a:ext cx="4013526" cy="30060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58FE1A6-04D7-48D4-62DF-D3A599F24897}"/>
              </a:ext>
            </a:extLst>
          </p:cNvPr>
          <p:cNvSpPr txBox="1"/>
          <p:nvPr/>
        </p:nvSpPr>
        <p:spPr>
          <a:xfrm>
            <a:off x="16080327" y="2526412"/>
            <a:ext cx="402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Video Tour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CA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Sensory Story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97BEDA-93A2-2B56-6080-A1DFE14EE351}"/>
              </a:ext>
            </a:extLst>
          </p:cNvPr>
          <p:cNvSpPr txBox="1"/>
          <p:nvPr/>
        </p:nvSpPr>
        <p:spPr>
          <a:xfrm>
            <a:off x="16045151" y="5753716"/>
            <a:ext cx="407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Floor Plan</a:t>
            </a:r>
            <a:endParaRPr lang="en-CA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AF49E7C-4F2A-7284-A605-05D2B59C2A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701" y="6119688"/>
            <a:ext cx="4013526" cy="26401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54C00A4-25DD-9B81-752B-78AC20F29D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568" y="9388062"/>
            <a:ext cx="3873532" cy="190393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32AAC00-506B-1FBC-EB73-49F125EE2A00}"/>
              </a:ext>
            </a:extLst>
          </p:cNvPr>
          <p:cNvSpPr txBox="1"/>
          <p:nvPr/>
        </p:nvSpPr>
        <p:spPr>
          <a:xfrm>
            <a:off x="16043967" y="8776275"/>
            <a:ext cx="402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Choice Board &amp; Star Projector</a:t>
            </a:r>
            <a:endParaRPr lang="en-CA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9C5E63-8C6B-0D81-4A1D-545E4428BC42}"/>
              </a:ext>
            </a:extLst>
          </p:cNvPr>
          <p:cNvSpPr txBox="1"/>
          <p:nvPr/>
        </p:nvSpPr>
        <p:spPr>
          <a:xfrm>
            <a:off x="12719050" y="10340031"/>
            <a:ext cx="41811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Sources: https://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www.cottageinthedales.co.uk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/holiday-cottages/95/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Autism-Friendly?utm.com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74D90B-9282-65C1-2BB9-F6E5E39352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15" y="320665"/>
            <a:ext cx="1549400" cy="2692400"/>
          </a:xfrm>
          <a:prstGeom prst="rect">
            <a:avLst/>
          </a:prstGeom>
        </p:spPr>
      </p:pic>
      <p:sp>
        <p:nvSpPr>
          <p:cNvPr id="18" name="Title 8">
            <a:extLst>
              <a:ext uri="{FF2B5EF4-FFF2-40B4-BE49-F238E27FC236}">
                <a16:creationId xmlns:a16="http://schemas.microsoft.com/office/drawing/2014/main" id="{49EFC8E5-9B8F-0338-3785-21A6448C89D3}"/>
              </a:ext>
            </a:extLst>
          </p:cNvPr>
          <p:cNvSpPr txBox="1">
            <a:spLocks/>
          </p:cNvSpPr>
          <p:nvPr/>
        </p:nvSpPr>
        <p:spPr>
          <a:xfrm>
            <a:off x="874664" y="783035"/>
            <a:ext cx="15714808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7200" dirty="0"/>
              <a:t>Inclusive Practices in North Yorkshire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50EB225B-8674-2B1B-1391-831AD02F398E}"/>
              </a:ext>
            </a:extLst>
          </p:cNvPr>
          <p:cNvSpPr txBox="1">
            <a:spLocks/>
          </p:cNvSpPr>
          <p:nvPr/>
        </p:nvSpPr>
        <p:spPr>
          <a:xfrm>
            <a:off x="494811" y="2660089"/>
            <a:ext cx="15211132" cy="773027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Cottage in the Dales - The Dairy </a:t>
            </a:r>
            <a:r>
              <a:rPr lang="en-US" sz="2800" dirty="0"/>
              <a:t>(n.d.)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By working with families, staff offer </a:t>
            </a:r>
            <a:r>
              <a:rPr lang="en-US" sz="2800" dirty="0" err="1"/>
              <a:t>personalised</a:t>
            </a:r>
            <a:r>
              <a:rPr lang="en-US" sz="2800" dirty="0"/>
              <a:t> service informed by autism awareness training.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JORVIK Group (JORVIK Viking Centre, The DIG and Barley Hall)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All staff have received Autism Awareness training.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Use of Recite Me, a website accessibility toolbar </a:t>
            </a:r>
            <a:r>
              <a:rPr lang="en-CA" sz="2800" dirty="0"/>
              <a:t>that allows website visitors to customise a site in a way that works best for them.</a:t>
            </a:r>
            <a:endParaRPr lang="en-US" sz="2800" dirty="0"/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Visual stories, quiet sessions, traffic-light badges for sensory regulation (JORVIK Viking Centre, n.d.)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York Museum Trust (York Castle Museum, York Art Gallery and Yorkshire Museum)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Autism-inclusive training mentioned at </a:t>
            </a:r>
            <a:r>
              <a:rPr lang="en-US" sz="2800" dirty="0" err="1"/>
              <a:t>organisational</a:t>
            </a:r>
            <a:r>
              <a:rPr lang="en-US" sz="2800" dirty="0"/>
              <a:t> level.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Sensory basket to borrow at York Castle Museum (York Castle Museum, n.d.).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89290" y="11036313"/>
            <a:ext cx="15714980" cy="272415"/>
          </a:xfrm>
          <a:custGeom>
            <a:avLst/>
            <a:gdLst/>
            <a:ahLst/>
            <a:cxnLst/>
            <a:rect l="l" t="t" r="r" b="b"/>
            <a:pathLst>
              <a:path w="15714980" h="272415">
                <a:moveTo>
                  <a:pt x="15714798" y="0"/>
                </a:moveTo>
                <a:lnTo>
                  <a:pt x="0" y="0"/>
                </a:lnTo>
                <a:lnTo>
                  <a:pt x="0" y="272243"/>
                </a:lnTo>
                <a:lnTo>
                  <a:pt x="15714798" y="272243"/>
                </a:lnTo>
                <a:lnTo>
                  <a:pt x="157147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460D34D5-E244-C843-DA21-04A49A49A45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46650" y="1134382"/>
            <a:ext cx="14152245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8000" dirty="0"/>
              <a:t>Regional Gaps in Supporting Neurodivergent Visitors</a:t>
            </a: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16B337-9EC1-16DC-95B2-4E4F7567A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4208"/>
            <a:ext cx="6591300" cy="3327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7536464-75EF-3340-56B7-C1F1679D55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1" y="4495708"/>
            <a:ext cx="4737100" cy="3238500"/>
          </a:xfrm>
          <a:prstGeom prst="rect">
            <a:avLst/>
          </a:prstGeom>
        </p:spPr>
      </p:pic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B150BECE-FF6F-DCC5-525B-5787FDADC27B}"/>
              </a:ext>
            </a:extLst>
          </p:cNvPr>
          <p:cNvSpPr txBox="1">
            <a:spLocks/>
          </p:cNvSpPr>
          <p:nvPr/>
        </p:nvSpPr>
        <p:spPr>
          <a:xfrm>
            <a:off x="7004050" y="3227455"/>
            <a:ext cx="12455915" cy="780378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Narrow Accessibility Framing</a:t>
            </a:r>
          </a:p>
          <a:p>
            <a:pPr marL="914400" lvl="1" indent="-45720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Accessibility efforts often focus on physical mobility and sensory impairments, with neurodivergence receiving little explicit attention (e.g., North York Moors Accessibility Project in 2021).</a:t>
            </a:r>
          </a:p>
          <a:p>
            <a:pPr marL="457200" indent="-45720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457200" indent="-45720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Ambiguity in Staff Training</a:t>
            </a:r>
          </a:p>
          <a:p>
            <a:pPr marL="914400" lvl="1" indent="-45720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While </a:t>
            </a:r>
            <a:r>
              <a:rPr lang="en-US" sz="2400" dirty="0" err="1"/>
              <a:t>organisations</a:t>
            </a:r>
            <a:r>
              <a:rPr lang="en-US" sz="2400" dirty="0"/>
              <a:t> mention autism awareness training, details on staff preparedness remain unclear.</a:t>
            </a:r>
          </a:p>
          <a:p>
            <a:pPr lvl="1" algn="just">
              <a:lnSpc>
                <a:spcPct val="140000"/>
              </a:lnSpc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CA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Intra-organisational Inconsistency</a:t>
            </a:r>
          </a:p>
          <a:p>
            <a:pPr marL="914400" lvl="1" indent="-45720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  <a:t>Variations across York Museum Trust sites despite shared governance.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Policy-Practice Disconnect</a:t>
            </a:r>
          </a:p>
          <a:p>
            <a:pPr marL="914400" lvl="1" indent="-45720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Although accessibility features are provided (e.g., by some hotels), there appears to be limited mention of staff training or service adaptations tailored for neurodivergent guests.</a:t>
            </a:r>
          </a:p>
          <a:p>
            <a:pPr marL="457200" indent="-45720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B0B75B3A-3340-46BB-9E37-76607BF87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1033776"/>
            <a:ext cx="15714980" cy="272415"/>
          </a:xfrm>
          <a:custGeom>
            <a:avLst/>
            <a:gdLst/>
            <a:ahLst/>
            <a:cxnLst/>
            <a:rect l="l" t="t" r="r" b="b"/>
            <a:pathLst>
              <a:path w="15714980" h="272415">
                <a:moveTo>
                  <a:pt x="15714798" y="0"/>
                </a:moveTo>
                <a:lnTo>
                  <a:pt x="0" y="0"/>
                </a:lnTo>
                <a:lnTo>
                  <a:pt x="0" y="272243"/>
                </a:lnTo>
                <a:lnTo>
                  <a:pt x="15714798" y="272243"/>
                </a:lnTo>
                <a:lnTo>
                  <a:pt x="157147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47AAB65-8670-EF38-2F85-62E60F63A1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1" y="1355315"/>
            <a:ext cx="4279900" cy="31877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9B39979-6146-114F-106B-0ADD85982D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415"/>
            <a:ext cx="4279900" cy="107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06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1036313"/>
            <a:ext cx="16200755" cy="272415"/>
          </a:xfrm>
          <a:custGeom>
            <a:avLst/>
            <a:gdLst/>
            <a:ahLst/>
            <a:cxnLst/>
            <a:rect l="l" t="t" r="r" b="b"/>
            <a:pathLst>
              <a:path w="16200755" h="272415">
                <a:moveTo>
                  <a:pt x="16200407" y="0"/>
                </a:moveTo>
                <a:lnTo>
                  <a:pt x="0" y="0"/>
                </a:lnTo>
                <a:lnTo>
                  <a:pt x="0" y="272243"/>
                </a:lnTo>
                <a:lnTo>
                  <a:pt x="16200407" y="272243"/>
                </a:lnTo>
                <a:lnTo>
                  <a:pt x="162004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714809" y="9444739"/>
            <a:ext cx="4389755" cy="1864360"/>
          </a:xfrm>
          <a:custGeom>
            <a:avLst/>
            <a:gdLst/>
            <a:ahLst/>
            <a:cxnLst/>
            <a:rect l="l" t="t" r="r" b="b"/>
            <a:pathLst>
              <a:path w="4389755" h="1864359">
                <a:moveTo>
                  <a:pt x="4389279" y="0"/>
                </a:moveTo>
                <a:lnTo>
                  <a:pt x="0" y="0"/>
                </a:lnTo>
                <a:lnTo>
                  <a:pt x="0" y="1863817"/>
                </a:lnTo>
                <a:lnTo>
                  <a:pt x="4389279" y="1863817"/>
                </a:lnTo>
                <a:lnTo>
                  <a:pt x="43892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 descr="York St John University Logo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14145" y="9748394"/>
            <a:ext cx="3390619" cy="1183210"/>
          </a:xfrm>
          <a:prstGeom prst="rect">
            <a:avLst/>
          </a:prstGeom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BA63292F-332B-25E3-5D3A-682DCDAD3E0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19925" y="900192"/>
            <a:ext cx="14152245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8000" dirty="0"/>
              <a:t>Towards the Next Stage: Empirical Phase</a:t>
            </a: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34B98DE-088F-B5E1-DE57-558BE75555B2}"/>
              </a:ext>
            </a:extLst>
          </p:cNvPr>
          <p:cNvSpPr txBox="1">
            <a:spLocks/>
          </p:cNvSpPr>
          <p:nvPr/>
        </p:nvSpPr>
        <p:spPr>
          <a:xfrm>
            <a:off x="762365" y="2759075"/>
            <a:ext cx="14452643" cy="7972067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CA" sz="2800" dirty="0"/>
              <a:t>These issues and variations in practice, both within and across organisations, highlight the need for further investigation into how neurodivergent visitors are supported in North Yorkshire. 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CA" sz="2800" dirty="0"/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CA" sz="2800" dirty="0"/>
              <a:t>The next stage of this research will therefore involve a qualitative study grounded in the interpretive paradigm. These insights will shape sampling strategy, focusing on organisations identified during the scoping.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Semi-structured interviews serve as the primary data collection method, allowing for in-depth exploration, followed by thematic analysis using NVivo 12.</a:t>
            </a:r>
          </a:p>
        </p:txBody>
      </p:sp>
      <p:pic>
        <p:nvPicPr>
          <p:cNvPr id="10" name="object 4" descr="A group of students sat in the Creative Centre">
            <a:extLst>
              <a:ext uri="{FF2B5EF4-FFF2-40B4-BE49-F238E27FC236}">
                <a16:creationId xmlns:a16="http://schemas.microsoft.com/office/drawing/2014/main" id="{E6ABFFA2-85A5-0862-6E9A-D800A872DA0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14809" y="376951"/>
            <a:ext cx="4389279" cy="4345417"/>
          </a:xfrm>
          <a:prstGeom prst="rect">
            <a:avLst/>
          </a:prstGeom>
        </p:spPr>
      </p:pic>
      <p:pic>
        <p:nvPicPr>
          <p:cNvPr id="11" name="object 5" descr="English Literature student studying">
            <a:extLst>
              <a:ext uri="{FF2B5EF4-FFF2-40B4-BE49-F238E27FC236}">
                <a16:creationId xmlns:a16="http://schemas.microsoft.com/office/drawing/2014/main" id="{B83A20EE-D152-4777-6212-F2952C557A4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714809" y="4816607"/>
            <a:ext cx="4389279" cy="45234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89290" y="11036313"/>
            <a:ext cx="15714980" cy="272415"/>
          </a:xfrm>
          <a:custGeom>
            <a:avLst/>
            <a:gdLst/>
            <a:ahLst/>
            <a:cxnLst/>
            <a:rect l="l" t="t" r="r" b="b"/>
            <a:pathLst>
              <a:path w="15714980" h="272415">
                <a:moveTo>
                  <a:pt x="15714798" y="0"/>
                </a:moveTo>
                <a:lnTo>
                  <a:pt x="0" y="0"/>
                </a:lnTo>
                <a:lnTo>
                  <a:pt x="0" y="272243"/>
                </a:lnTo>
                <a:lnTo>
                  <a:pt x="15714798" y="272243"/>
                </a:lnTo>
                <a:lnTo>
                  <a:pt x="157147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 descr="Korean Student studyi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76951"/>
            <a:ext cx="4389290" cy="4345417"/>
          </a:xfrm>
          <a:prstGeom prst="rect">
            <a:avLst/>
          </a:prstGeom>
        </p:spPr>
      </p:pic>
      <p:pic>
        <p:nvPicPr>
          <p:cNvPr id="5" name="object 5" descr="two students studyi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816607"/>
            <a:ext cx="4389290" cy="4523422"/>
          </a:xfrm>
          <a:prstGeom prst="rect">
            <a:avLst/>
          </a:prstGeom>
        </p:spPr>
      </p:pic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9444739"/>
            <a:ext cx="4389755" cy="1864360"/>
          </a:xfrm>
          <a:custGeom>
            <a:avLst/>
            <a:gdLst/>
            <a:ahLst/>
            <a:cxnLst/>
            <a:rect l="l" t="t" r="r" b="b"/>
            <a:pathLst>
              <a:path w="4389755" h="1864359">
                <a:moveTo>
                  <a:pt x="4389290" y="0"/>
                </a:moveTo>
                <a:lnTo>
                  <a:pt x="0" y="0"/>
                </a:lnTo>
                <a:lnTo>
                  <a:pt x="0" y="1863817"/>
                </a:lnTo>
                <a:lnTo>
                  <a:pt x="4389290" y="1863817"/>
                </a:lnTo>
                <a:lnTo>
                  <a:pt x="4389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 descr="York St John University Logo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1189" y="9785042"/>
            <a:ext cx="3390619" cy="1183210"/>
          </a:xfrm>
          <a:prstGeom prst="rect">
            <a:avLst/>
          </a:prstGeom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E46B6C36-9A6A-F8CE-8C58-ADDF60669DC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41645" y="864156"/>
            <a:ext cx="14152245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0" dirty="0"/>
              <a:t>Significance of the Research</a:t>
            </a: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C9C82EE-5A82-0E5A-2A5B-C3E306CF3DB6}"/>
              </a:ext>
            </a:extLst>
          </p:cNvPr>
          <p:cNvSpPr txBox="1">
            <a:spLocks/>
          </p:cNvSpPr>
          <p:nvPr/>
        </p:nvSpPr>
        <p:spPr>
          <a:xfrm>
            <a:off x="5146644" y="2674922"/>
            <a:ext cx="14209804" cy="770172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Understanding employees’ perspectives in the service industry is an important step toward better supporting neurodivergent tourists.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The planned study will identify the challenges employees face when supporting neurodivergent guests.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The findings aim to contribute to academic discussions on neurodiversity inclusion in tourism/hospitality/leisure and provide practical implications for industry practitioners.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283CB985BCEF489A654FCE3531657F" ma:contentTypeVersion="18" ma:contentTypeDescription="Create a new document." ma:contentTypeScope="" ma:versionID="db169b4c9925e0fd313b5da99927ff61">
  <xsd:schema xmlns:xsd="http://www.w3.org/2001/XMLSchema" xmlns:xs="http://www.w3.org/2001/XMLSchema" xmlns:p="http://schemas.microsoft.com/office/2006/metadata/properties" xmlns:ns2="dafeb0ad-13d5-4e0d-8144-31148812dcc0" xmlns:ns3="a8fa98bc-f420-44dd-88e1-8912e31aef73" targetNamespace="http://schemas.microsoft.com/office/2006/metadata/properties" ma:root="true" ma:fieldsID="bbb782d171cf807cba652dc2dc79df8f" ns2:_="" ns3:_="">
    <xsd:import namespace="dafeb0ad-13d5-4e0d-8144-31148812dcc0"/>
    <xsd:import namespace="a8fa98bc-f420-44dd-88e1-8912e31aef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feb0ad-13d5-4e0d-8144-31148812d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bb1a67c-477c-4f54-866d-e73c7b3fe0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fa98bc-f420-44dd-88e1-8912e31aef7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8240b81-9baa-46c0-9f71-8a59defd7d22}" ma:internalName="TaxCatchAll" ma:showField="CatchAllData" ma:web="a8fa98bc-f420-44dd-88e1-8912e31aef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afeb0ad-13d5-4e0d-8144-31148812dcc0">
      <Terms xmlns="http://schemas.microsoft.com/office/infopath/2007/PartnerControls"/>
    </lcf76f155ced4ddcb4097134ff3c332f>
    <TaxCatchAll xmlns="a8fa98bc-f420-44dd-88e1-8912e31aef7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A466D3-2012-4745-80A3-F84F6C4C44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feb0ad-13d5-4e0d-8144-31148812dcc0"/>
    <ds:schemaRef ds:uri="a8fa98bc-f420-44dd-88e1-8912e31aef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8E6BCC-1F49-4FDC-BD54-D0F7546FD81F}">
  <ds:schemaRefs>
    <ds:schemaRef ds:uri="a8fa98bc-f420-44dd-88e1-8912e31aef73"/>
    <ds:schemaRef ds:uri="dafeb0ad-13d5-4e0d-8144-31148812dcc0"/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2478EEF-998C-4538-8384-A4AA86D5B9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</TotalTime>
  <Words>1486</Words>
  <Application>Microsoft Office PowerPoint</Application>
  <PresentationFormat>Custom</PresentationFormat>
  <Paragraphs>101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Arial</vt:lpstr>
      <vt:lpstr>Calibri</vt:lpstr>
      <vt:lpstr>Office Theme</vt:lpstr>
      <vt:lpstr>An Investigation on Employees’ Perspectives in Supporting Inclusion &amp; Diversity among Neurodivergent Individuals: A Study on North Yorkshire Service Industry  - Scoping Insights and Next Stage</vt:lpstr>
      <vt:lpstr>Research Context</vt:lpstr>
      <vt:lpstr>Why North Yorkshire?</vt:lpstr>
      <vt:lpstr>Framing the Study: Neurodiversity &amp; Inclusion</vt:lpstr>
      <vt:lpstr>Research Aim and Objectives</vt:lpstr>
      <vt:lpstr>PowerPoint Presentation</vt:lpstr>
      <vt:lpstr>Regional Gaps in Supporting Neurodivergent Visitors</vt:lpstr>
      <vt:lpstr>Towards the Next Stage: Empirical Phase</vt:lpstr>
      <vt:lpstr>Significance of the Research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slide 1 title</dc:title>
  <cp:lastModifiedBy>Ruth Mardall (R.Mardall)</cp:lastModifiedBy>
  <cp:revision>205</cp:revision>
  <dcterms:created xsi:type="dcterms:W3CDTF">2024-12-17T10:40:05Z</dcterms:created>
  <dcterms:modified xsi:type="dcterms:W3CDTF">2025-07-16T09:47:27Z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2024-12-17T00:00:00Z</vt:filetime>
  </property>
  <property fmtid="{D5CDD505-2E9C-101B-9397-08002B2CF9AE}" pid="3" name="Creator">
    <vt:lpwstr>Adobe InDesign 20.0 (Macintosh)</vt:lpwstr>
  </property>
  <property fmtid="{D5CDD505-2E9C-101B-9397-08002B2CF9AE}" pid="4" name="LastSaved">
    <vt:filetime>2024-12-17T00:00:00Z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0x010100E0283CB985BCEF489A654FCE3531657F</vt:lpwstr>
  </property>
  <property fmtid="{D5CDD505-2E9C-101B-9397-08002B2CF9AE}" pid="7" name="MediaServiceImageTags">
    <vt:lpwstr/>
  </property>
</Properties>
</file>