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7" r:id="rId6"/>
    <p:sldId id="258" r:id="rId7"/>
    <p:sldId id="262" r:id="rId8"/>
    <p:sldId id="261"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306" y="15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D740552-4D59-448F-AB88-C08817231629}" type="datetimeFigureOut">
              <a:rPr lang="en-GB" smtClean="0"/>
              <a:t>21/01/2016</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7F0822F-2ED0-49BA-B593-73F04E428F73}"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740552-4D59-448F-AB88-C08817231629}" type="datetimeFigureOut">
              <a:rPr lang="en-GB" smtClean="0"/>
              <a:t>21/01/2016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0822F-2ED0-49BA-B593-73F04E428F7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740552-4D59-448F-AB88-C08817231629}" type="datetimeFigureOut">
              <a:rPr lang="en-GB" smtClean="0"/>
              <a:t>21/01/2016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0822F-2ED0-49BA-B593-73F04E428F7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D740552-4D59-448F-AB88-C08817231629}" type="datetimeFigureOut">
              <a:rPr lang="en-GB" smtClean="0"/>
              <a:t>21/01/2016</a:t>
            </a:fld>
            <a:endParaRPr lang="en-GB"/>
          </a:p>
        </p:txBody>
      </p:sp>
      <p:sp>
        <p:nvSpPr>
          <p:cNvPr id="9" name="Slide Number Placeholder 8"/>
          <p:cNvSpPr>
            <a:spLocks noGrp="1"/>
          </p:cNvSpPr>
          <p:nvPr>
            <p:ph type="sldNum" sz="quarter" idx="15"/>
          </p:nvPr>
        </p:nvSpPr>
        <p:spPr/>
        <p:txBody>
          <a:bodyPr rtlCol="0"/>
          <a:lstStyle/>
          <a:p>
            <a:fld id="{57F0822F-2ED0-49BA-B593-73F04E428F73}" type="slidenum">
              <a:rPr lang="en-GB" smtClean="0"/>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D740552-4D59-448F-AB88-C08817231629}" type="datetimeFigureOut">
              <a:rPr lang="en-GB" smtClean="0"/>
              <a:t>21/01/2016</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7F0822F-2ED0-49BA-B593-73F04E428F73}"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D740552-4D59-448F-AB88-C08817231629}" type="datetimeFigureOut">
              <a:rPr lang="en-GB" smtClean="0"/>
              <a:t>21/01/2016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0822F-2ED0-49BA-B593-73F04E428F73}" type="slidenum">
              <a:rPr lang="en-GB" smtClean="0"/>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D740552-4D59-448F-AB88-C08817231629}" type="datetimeFigureOut">
              <a:rPr lang="en-GB" smtClean="0"/>
              <a:t>21/01/2016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F0822F-2ED0-49BA-B593-73F04E428F73}" type="slidenum">
              <a:rPr lang="en-GB" smtClean="0"/>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D740552-4D59-448F-AB88-C08817231629}" type="datetimeFigureOut">
              <a:rPr lang="en-GB" smtClean="0"/>
              <a:t>21/01/2016</a:t>
            </a:fld>
            <a:endParaRPr lang="en-GB"/>
          </a:p>
        </p:txBody>
      </p:sp>
      <p:sp>
        <p:nvSpPr>
          <p:cNvPr id="7" name="Slide Number Placeholder 6"/>
          <p:cNvSpPr>
            <a:spLocks noGrp="1"/>
          </p:cNvSpPr>
          <p:nvPr>
            <p:ph type="sldNum" sz="quarter" idx="11"/>
          </p:nvPr>
        </p:nvSpPr>
        <p:spPr/>
        <p:txBody>
          <a:bodyPr rtlCol="0"/>
          <a:lstStyle/>
          <a:p>
            <a:fld id="{57F0822F-2ED0-49BA-B593-73F04E428F73}" type="slidenum">
              <a:rPr lang="en-GB" smtClean="0"/>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40552-4D59-448F-AB88-C08817231629}" type="datetimeFigureOut">
              <a:rPr lang="en-GB" smtClean="0"/>
              <a:t>21/01/2016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F0822F-2ED0-49BA-B593-73F04E428F7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D740552-4D59-448F-AB88-C08817231629}" type="datetimeFigureOut">
              <a:rPr lang="en-GB" smtClean="0"/>
              <a:t>21/01/2016</a:t>
            </a:fld>
            <a:endParaRPr lang="en-GB"/>
          </a:p>
        </p:txBody>
      </p:sp>
      <p:sp>
        <p:nvSpPr>
          <p:cNvPr id="22" name="Slide Number Placeholder 21"/>
          <p:cNvSpPr>
            <a:spLocks noGrp="1"/>
          </p:cNvSpPr>
          <p:nvPr>
            <p:ph type="sldNum" sz="quarter" idx="15"/>
          </p:nvPr>
        </p:nvSpPr>
        <p:spPr/>
        <p:txBody>
          <a:bodyPr rtlCol="0"/>
          <a:lstStyle/>
          <a:p>
            <a:fld id="{57F0822F-2ED0-49BA-B593-73F04E428F73}" type="slidenum">
              <a:rPr lang="en-GB" smtClean="0"/>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D740552-4D59-448F-AB88-C08817231629}" type="datetimeFigureOut">
              <a:rPr lang="en-GB" smtClean="0"/>
              <a:t>21/01/2016</a:t>
            </a:fld>
            <a:endParaRPr lang="en-GB"/>
          </a:p>
        </p:txBody>
      </p:sp>
      <p:sp>
        <p:nvSpPr>
          <p:cNvPr id="18" name="Slide Number Placeholder 17"/>
          <p:cNvSpPr>
            <a:spLocks noGrp="1"/>
          </p:cNvSpPr>
          <p:nvPr>
            <p:ph type="sldNum" sz="quarter" idx="11"/>
          </p:nvPr>
        </p:nvSpPr>
        <p:spPr/>
        <p:txBody>
          <a:bodyPr rtlCol="0"/>
          <a:lstStyle/>
          <a:p>
            <a:fld id="{57F0822F-2ED0-49BA-B593-73F04E428F73}" type="slidenum">
              <a:rPr lang="en-GB" smtClean="0"/>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D740552-4D59-448F-AB88-C08817231629}" type="datetimeFigureOut">
              <a:rPr lang="en-GB" smtClean="0"/>
              <a:t>21/01/2016</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7F0822F-2ED0-49BA-B593-73F04E428F7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heacademy.ac.uk/sites/default/files/independent_learning_final.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cap="none" dirty="0" smtClean="0"/>
              <a:t>Beautiful attention:</a:t>
            </a:r>
            <a:endParaRPr lang="en-GB" cap="none" dirty="0"/>
          </a:p>
        </p:txBody>
      </p:sp>
      <p:sp>
        <p:nvSpPr>
          <p:cNvPr id="3" name="Subtitle 2"/>
          <p:cNvSpPr>
            <a:spLocks noGrp="1"/>
          </p:cNvSpPr>
          <p:nvPr>
            <p:ph type="subTitle" idx="1"/>
          </p:nvPr>
        </p:nvSpPr>
        <p:spPr/>
        <p:txBody>
          <a:bodyPr/>
          <a:lstStyle/>
          <a:p>
            <a:r>
              <a:rPr lang="en-GB" dirty="0"/>
              <a:t>encouraging student engagement through self-reflection</a:t>
            </a:r>
          </a:p>
          <a:p>
            <a:endParaRPr lang="en-GB" dirty="0"/>
          </a:p>
        </p:txBody>
      </p:sp>
    </p:spTree>
    <p:extLst>
      <p:ext uri="{BB962C8B-B14F-4D97-AF65-F5344CB8AC3E}">
        <p14:creationId xmlns:p14="http://schemas.microsoft.com/office/powerpoint/2010/main" val="750689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smtClean="0"/>
              <a:t>Activity 2</a:t>
            </a:r>
            <a:endParaRPr lang="en-GB" cap="none" dirty="0"/>
          </a:p>
        </p:txBody>
      </p:sp>
      <p:sp>
        <p:nvSpPr>
          <p:cNvPr id="3" name="Content Placeholder 2"/>
          <p:cNvSpPr>
            <a:spLocks noGrp="1"/>
          </p:cNvSpPr>
          <p:nvPr>
            <p:ph sz="quarter" idx="1"/>
          </p:nvPr>
        </p:nvSpPr>
        <p:spPr/>
        <p:txBody>
          <a:bodyPr/>
          <a:lstStyle/>
          <a:p>
            <a:r>
              <a:rPr lang="en-GB" dirty="0" smtClean="0"/>
              <a:t>In pairs, conduct a thinking session along the lines of the previous slide.</a:t>
            </a:r>
          </a:p>
          <a:p>
            <a:r>
              <a:rPr lang="en-GB" dirty="0" smtClean="0"/>
              <a:t>Swap roles.</a:t>
            </a:r>
            <a:endParaRPr lang="en-GB" dirty="0"/>
          </a:p>
        </p:txBody>
      </p:sp>
    </p:spTree>
    <p:extLst>
      <p:ext uri="{BB962C8B-B14F-4D97-AF65-F5344CB8AC3E}">
        <p14:creationId xmlns:p14="http://schemas.microsoft.com/office/powerpoint/2010/main" val="3070260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a:t>Student reflections on the reflection </a:t>
            </a:r>
            <a:r>
              <a:rPr lang="en-GB" cap="none" dirty="0" smtClean="0"/>
              <a:t>process</a:t>
            </a:r>
            <a:endParaRPr lang="en-GB" cap="none" dirty="0"/>
          </a:p>
        </p:txBody>
      </p:sp>
      <p:sp>
        <p:nvSpPr>
          <p:cNvPr id="3" name="Content Placeholder 2"/>
          <p:cNvSpPr>
            <a:spLocks noGrp="1"/>
          </p:cNvSpPr>
          <p:nvPr>
            <p:ph sz="quarter" idx="1"/>
          </p:nvPr>
        </p:nvSpPr>
        <p:spPr>
          <a:xfrm>
            <a:off x="395536" y="1628800"/>
            <a:ext cx="7467600" cy="4392488"/>
          </a:xfrm>
        </p:spPr>
        <p:txBody>
          <a:bodyPr>
            <a:normAutofit fontScale="92500" lnSpcReduction="20000"/>
          </a:bodyPr>
          <a:lstStyle/>
          <a:p>
            <a:r>
              <a:rPr lang="en-GB" sz="1600" dirty="0" smtClean="0"/>
              <a:t>“</a:t>
            </a:r>
            <a:r>
              <a:rPr lang="en-GB" sz="1600" dirty="0"/>
              <a:t>My reflective log helped me to identify areas of strengths and weaknesses. Whereas I found it a bit difficult to express how I am doing throughout of the course. In the future I would recommend to do a reflective log, it is good to analyse what you have done.” </a:t>
            </a:r>
            <a:endParaRPr lang="en-GB" sz="1600" dirty="0" smtClean="0"/>
          </a:p>
          <a:p>
            <a:r>
              <a:rPr lang="en-GB" sz="1600" dirty="0" smtClean="0"/>
              <a:t>“… </a:t>
            </a:r>
            <a:r>
              <a:rPr lang="en-GB" sz="1600" dirty="0"/>
              <a:t>something I feel has enriched the learning experience and has also benefitted not just learning Spanish, but learning for me in general.” </a:t>
            </a:r>
          </a:p>
          <a:p>
            <a:pPr marL="0" indent="0">
              <a:buNone/>
            </a:pPr>
            <a:endParaRPr lang="en-GB" sz="1400" dirty="0" smtClean="0"/>
          </a:p>
          <a:p>
            <a:pPr marL="0" indent="0">
              <a:buNone/>
            </a:pPr>
            <a:r>
              <a:rPr lang="en-GB" sz="1400" dirty="0" smtClean="0"/>
              <a:t>Hayes</a:t>
            </a:r>
            <a:r>
              <a:rPr lang="en-GB" sz="1400" dirty="0"/>
              <a:t>, A. (2015) Students’ reflective logs. In: Thomas, L ed. </a:t>
            </a:r>
            <a:r>
              <a:rPr lang="en-GB" sz="1400" i="1" dirty="0"/>
              <a:t>Compendium of effective practice in directed independent learning.</a:t>
            </a:r>
            <a:r>
              <a:rPr lang="en-GB" sz="1400" dirty="0"/>
              <a:t> York, HEA, </a:t>
            </a:r>
            <a:r>
              <a:rPr lang="en-GB" sz="1400" dirty="0" smtClean="0"/>
              <a:t>pp.105-106</a:t>
            </a:r>
          </a:p>
          <a:p>
            <a:pPr marL="0" indent="0">
              <a:buNone/>
            </a:pPr>
            <a:endParaRPr lang="en-GB" sz="1400" dirty="0"/>
          </a:p>
          <a:p>
            <a:pPr marL="0" indent="0">
              <a:buNone/>
            </a:pPr>
            <a:r>
              <a:rPr lang="en-GB" sz="1400" dirty="0">
                <a:hlinkClick r:id="rId2"/>
              </a:rPr>
              <a:t>https://</a:t>
            </a:r>
            <a:r>
              <a:rPr lang="en-GB" sz="1400" dirty="0" smtClean="0">
                <a:hlinkClick r:id="rId2"/>
              </a:rPr>
              <a:t>www.heacademy.ac.uk/sites/default/files/independent_learning_final.pdf</a:t>
            </a:r>
            <a:endParaRPr lang="en-GB" sz="1400" dirty="0" smtClean="0"/>
          </a:p>
          <a:p>
            <a:pPr marL="0" indent="0">
              <a:buNone/>
            </a:pPr>
            <a:endParaRPr lang="en-GB" sz="1400" dirty="0"/>
          </a:p>
          <a:p>
            <a:pPr marL="0" indent="0">
              <a:buNone/>
            </a:pPr>
            <a:endParaRPr lang="en-GB" sz="1400" dirty="0" smtClean="0"/>
          </a:p>
          <a:p>
            <a:r>
              <a:rPr lang="en-GB" sz="1400" dirty="0" smtClean="0"/>
              <a:t>“</a:t>
            </a:r>
            <a:r>
              <a:rPr lang="en-GB" sz="1400" dirty="0"/>
              <a:t>This page will be used to reflect on different things, such as what I have learnt from each </a:t>
            </a:r>
            <a:r>
              <a:rPr lang="en-GB" sz="1400" dirty="0" err="1" smtClean="0"/>
              <a:t>uni</a:t>
            </a:r>
            <a:r>
              <a:rPr lang="en-GB" sz="1400" dirty="0" smtClean="0"/>
              <a:t>[t] highlighting </a:t>
            </a:r>
            <a:r>
              <a:rPr lang="en-GB" sz="1400" dirty="0"/>
              <a:t>area that I need to improve, as well as </a:t>
            </a:r>
            <a:r>
              <a:rPr lang="en-GB" sz="1400" dirty="0" smtClean="0"/>
              <a:t>area[s] </a:t>
            </a:r>
            <a:r>
              <a:rPr lang="en-GB" sz="1400" dirty="0"/>
              <a:t>I did well </a:t>
            </a:r>
            <a:r>
              <a:rPr lang="en-GB" sz="1400" dirty="0" smtClean="0"/>
              <a:t>on”</a:t>
            </a:r>
          </a:p>
          <a:p>
            <a:r>
              <a:rPr lang="en-GB" sz="1400" dirty="0" smtClean="0"/>
              <a:t>“.I </a:t>
            </a:r>
            <a:r>
              <a:rPr lang="en-GB" sz="1400" dirty="0"/>
              <a:t>personally think that being reflective with your work is something I benefit from and aspire to do more of in the future. Reflecting on my work and work ethic will allow me to find areas in which I can make stronger, which will make the quality of my work </a:t>
            </a:r>
            <a:r>
              <a:rPr lang="en-GB" sz="1400" dirty="0" err="1"/>
              <a:t>hopfully</a:t>
            </a:r>
            <a:r>
              <a:rPr lang="en-GB" sz="1400" dirty="0"/>
              <a:t> improve</a:t>
            </a:r>
            <a:r>
              <a:rPr lang="en-GB" sz="1400" dirty="0" smtClean="0"/>
              <a:t>.”</a:t>
            </a:r>
            <a:endParaRPr lang="en-GB" sz="1400" dirty="0"/>
          </a:p>
          <a:p>
            <a:r>
              <a:rPr lang="en-GB" sz="1400" dirty="0" smtClean="0"/>
              <a:t>“</a:t>
            </a:r>
            <a:r>
              <a:rPr lang="en-GB" sz="1400" dirty="0"/>
              <a:t>So, I will be more aware of my environment and concentrate in every detail that may help my dreams to </a:t>
            </a:r>
            <a:r>
              <a:rPr lang="en-GB" sz="1400"/>
              <a:t>come </a:t>
            </a:r>
            <a:r>
              <a:rPr lang="en-GB" sz="1400" smtClean="0"/>
              <a:t>true.”</a:t>
            </a:r>
            <a:endParaRPr lang="en-GB" sz="1400" dirty="0" smtClean="0"/>
          </a:p>
          <a:p>
            <a:pPr marL="0" indent="0">
              <a:buNone/>
            </a:pPr>
            <a:endParaRPr lang="en-GB" sz="1400" dirty="0" smtClean="0"/>
          </a:p>
          <a:p>
            <a:pPr marL="0" indent="0">
              <a:buNone/>
            </a:pPr>
            <a:endParaRPr lang="en-GB" sz="1400" dirty="0"/>
          </a:p>
          <a:p>
            <a:pPr marL="0" indent="0">
              <a:buNone/>
            </a:pPr>
            <a:endParaRPr lang="en-GB" sz="1400" dirty="0" smtClean="0"/>
          </a:p>
          <a:p>
            <a:pPr marL="0" indent="0">
              <a:buNone/>
            </a:pPr>
            <a:endParaRPr lang="en-GB" sz="1400" dirty="0"/>
          </a:p>
        </p:txBody>
      </p:sp>
    </p:spTree>
    <p:extLst>
      <p:ext uri="{BB962C8B-B14F-4D97-AF65-F5344CB8AC3E}">
        <p14:creationId xmlns:p14="http://schemas.microsoft.com/office/powerpoint/2010/main" val="3437708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500"/>
                                        <p:tgtEl>
                                          <p:spTgt spid="3">
                                            <p:txEl>
                                              <p:pRg st="8" end="8"/>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fade">
                                      <p:cBhvr>
                                        <p:cTn id="10" dur="500"/>
                                        <p:tgtEl>
                                          <p:spTgt spid="3">
                                            <p:txEl>
                                              <p:pRg st="9" end="9"/>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animEffect transition="in" filter="fade">
                                      <p:cBhvr>
                                        <p:cTn id="1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smtClean="0"/>
              <a:t>Practical applications</a:t>
            </a:r>
            <a:endParaRPr lang="en-GB" cap="none" dirty="0"/>
          </a:p>
        </p:txBody>
      </p:sp>
      <p:sp>
        <p:nvSpPr>
          <p:cNvPr id="3" name="Content Placeholder 2"/>
          <p:cNvSpPr>
            <a:spLocks noGrp="1"/>
          </p:cNvSpPr>
          <p:nvPr>
            <p:ph sz="quarter" idx="1"/>
          </p:nvPr>
        </p:nvSpPr>
        <p:spPr/>
        <p:txBody>
          <a:bodyPr/>
          <a:lstStyle/>
          <a:p>
            <a:r>
              <a:rPr lang="en-GB" dirty="0" smtClean="0"/>
              <a:t>How might you incorporate reflection and listening into your course or curriculum?</a:t>
            </a:r>
            <a:endParaRPr lang="en-GB" dirty="0"/>
          </a:p>
        </p:txBody>
      </p:sp>
    </p:spTree>
    <p:extLst>
      <p:ext uri="{BB962C8B-B14F-4D97-AF65-F5344CB8AC3E}">
        <p14:creationId xmlns:p14="http://schemas.microsoft.com/office/powerpoint/2010/main" val="403300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t>W</a:t>
            </a:r>
            <a:r>
              <a:rPr lang="en-GB" sz="4000" cap="none" dirty="0" smtClean="0"/>
              <a:t>hy reflect</a:t>
            </a:r>
            <a:r>
              <a:rPr lang="en-GB" sz="4000" dirty="0" smtClean="0"/>
              <a:t>?</a:t>
            </a:r>
            <a:endParaRPr lang="en-GB" sz="4000" dirty="0"/>
          </a:p>
        </p:txBody>
      </p:sp>
      <p:sp>
        <p:nvSpPr>
          <p:cNvPr id="3" name="Content Placeholder 2"/>
          <p:cNvSpPr>
            <a:spLocks noGrp="1"/>
          </p:cNvSpPr>
          <p:nvPr>
            <p:ph sz="quarter" idx="1"/>
          </p:nvPr>
        </p:nvSpPr>
        <p:spPr/>
        <p:txBody>
          <a:bodyPr/>
          <a:lstStyle/>
          <a:p>
            <a:pPr marL="0" indent="0">
              <a:buNone/>
            </a:pPr>
            <a:r>
              <a:rPr lang="en-GB" dirty="0"/>
              <a:t>‘….a system which promotes reflective learning through reflective dialogue has the potential to develop the autonomy and interdependence of students, preparing them for the rapidly changing world they will face in the 21</a:t>
            </a:r>
            <a:r>
              <a:rPr lang="en-GB" baseline="30000" dirty="0"/>
              <a:t>st</a:t>
            </a:r>
            <a:r>
              <a:rPr lang="en-GB" dirty="0"/>
              <a:t> century’ </a:t>
            </a: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r>
              <a:rPr lang="en-GB" sz="1400" dirty="0" err="1"/>
              <a:t>Brockbank</a:t>
            </a:r>
            <a:r>
              <a:rPr lang="en-GB" sz="1400" dirty="0"/>
              <a:t>, A. and McGill, I. (2007) </a:t>
            </a:r>
            <a:r>
              <a:rPr lang="en-GB" sz="1400" b="1" dirty="0"/>
              <a:t>Facilitating Reflective Learning in Higher Education. </a:t>
            </a:r>
            <a:r>
              <a:rPr lang="en-GB" sz="1400" dirty="0"/>
              <a:t>2</a:t>
            </a:r>
            <a:r>
              <a:rPr lang="en-GB" sz="1400" baseline="30000" dirty="0"/>
              <a:t>nd</a:t>
            </a:r>
            <a:r>
              <a:rPr lang="en-GB" sz="1400" dirty="0"/>
              <a:t> edition.</a:t>
            </a:r>
            <a:r>
              <a:rPr lang="en-GB" sz="1400" b="1" dirty="0"/>
              <a:t> </a:t>
            </a:r>
            <a:r>
              <a:rPr lang="en-GB" sz="1400" dirty="0" smtClean="0"/>
              <a:t>OUP</a:t>
            </a:r>
            <a:endParaRPr lang="en-GB" sz="1400" dirty="0"/>
          </a:p>
          <a:p>
            <a:pPr marL="0" indent="0">
              <a:buNone/>
            </a:pPr>
            <a:endParaRPr lang="en-GB" dirty="0"/>
          </a:p>
        </p:txBody>
      </p:sp>
    </p:spTree>
    <p:extLst>
      <p:ext uri="{BB962C8B-B14F-4D97-AF65-F5344CB8AC3E}">
        <p14:creationId xmlns:p14="http://schemas.microsoft.com/office/powerpoint/2010/main" val="183439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smtClean="0"/>
              <a:t>How to listen</a:t>
            </a:r>
            <a:endParaRPr lang="en-GB" cap="none" dirty="0"/>
          </a:p>
        </p:txBody>
      </p:sp>
      <p:sp>
        <p:nvSpPr>
          <p:cNvPr id="3" name="Content Placeholder 2"/>
          <p:cNvSpPr>
            <a:spLocks noGrp="1"/>
          </p:cNvSpPr>
          <p:nvPr>
            <p:ph sz="quarter" idx="1"/>
          </p:nvPr>
        </p:nvSpPr>
        <p:spPr/>
        <p:txBody>
          <a:bodyPr>
            <a:normAutofit lnSpcReduction="10000"/>
          </a:bodyPr>
          <a:lstStyle/>
          <a:p>
            <a:pPr marL="0" indent="0">
              <a:buNone/>
            </a:pPr>
            <a:r>
              <a:rPr lang="en-GB" dirty="0" smtClean="0"/>
              <a:t>‘Listening of this calibre ignites the human mind.’</a:t>
            </a:r>
          </a:p>
          <a:p>
            <a:pPr marL="0" indent="0">
              <a:buNone/>
            </a:pPr>
            <a:endParaRPr lang="en-GB" sz="800" dirty="0" smtClean="0"/>
          </a:p>
          <a:p>
            <a:pPr marL="0" indent="0">
              <a:buNone/>
            </a:pPr>
            <a:r>
              <a:rPr lang="en-GB" dirty="0" smtClean="0"/>
              <a:t>‘The quality of your attention determines the quality of other people’s thinking.’</a:t>
            </a:r>
          </a:p>
          <a:p>
            <a:pPr marL="0" indent="0">
              <a:buNone/>
            </a:pPr>
            <a:r>
              <a:rPr lang="en-GB" sz="1400" dirty="0"/>
              <a:t>Kline, N. (1998) </a:t>
            </a:r>
            <a:r>
              <a:rPr lang="en-GB" sz="1400" b="1" dirty="0"/>
              <a:t>Time to Think. </a:t>
            </a:r>
            <a:r>
              <a:rPr lang="en-GB" sz="1400" dirty="0"/>
              <a:t>London, Ward Lock</a:t>
            </a:r>
          </a:p>
          <a:p>
            <a:pPr marL="0" indent="0">
              <a:buNone/>
            </a:pPr>
            <a:endParaRPr lang="en-GB" dirty="0" smtClean="0"/>
          </a:p>
          <a:p>
            <a:r>
              <a:rPr lang="en-GB" dirty="0" smtClean="0"/>
              <a:t>Give your whole attention</a:t>
            </a:r>
          </a:p>
          <a:p>
            <a:r>
              <a:rPr lang="en-GB" dirty="0"/>
              <a:t>Don’t interrupt</a:t>
            </a:r>
          </a:p>
          <a:p>
            <a:r>
              <a:rPr lang="en-GB" dirty="0" smtClean="0"/>
              <a:t>Don’t be planning what to say next</a:t>
            </a:r>
          </a:p>
          <a:p>
            <a:r>
              <a:rPr lang="en-GB" dirty="0" smtClean="0"/>
              <a:t>Facial expression – look interested</a:t>
            </a:r>
          </a:p>
          <a:p>
            <a:r>
              <a:rPr lang="en-GB" dirty="0" smtClean="0"/>
              <a:t>Maintain eye contact</a:t>
            </a:r>
          </a:p>
          <a:p>
            <a:r>
              <a:rPr lang="en-GB" dirty="0" smtClean="0"/>
              <a:t>Confirm you are listening (‘Aha’)</a:t>
            </a:r>
          </a:p>
          <a:p>
            <a:r>
              <a:rPr lang="en-GB" dirty="0" smtClean="0"/>
              <a:t>Allow for silence – judge if they are still thinking</a:t>
            </a:r>
          </a:p>
        </p:txBody>
      </p:sp>
    </p:spTree>
    <p:extLst>
      <p:ext uri="{BB962C8B-B14F-4D97-AF65-F5344CB8AC3E}">
        <p14:creationId xmlns:p14="http://schemas.microsoft.com/office/powerpoint/2010/main" val="220803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fade">
                                      <p:cBhvr>
                                        <p:cTn id="16" dur="500"/>
                                        <p:tgtEl>
                                          <p:spTgt spid="3">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fade">
                                      <p:cBhvr>
                                        <p:cTn id="19" dur="500"/>
                                        <p:tgtEl>
                                          <p:spTgt spid="3">
                                            <p:txEl>
                                              <p:pRg st="9" end="9"/>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fade">
                                      <p:cBhvr>
                                        <p:cTn id="22" dur="500"/>
                                        <p:tgtEl>
                                          <p:spTgt spid="3">
                                            <p:txEl>
                                              <p:pRg st="10" end="10"/>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animEffect transition="in" filter="fade">
                                      <p:cBhvr>
                                        <p:cTn id="25"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smtClean="0"/>
              <a:t>Activity 1</a:t>
            </a:r>
            <a:endParaRPr lang="en-GB" cap="none" dirty="0"/>
          </a:p>
        </p:txBody>
      </p:sp>
      <p:sp>
        <p:nvSpPr>
          <p:cNvPr id="3" name="Content Placeholder 2"/>
          <p:cNvSpPr>
            <a:spLocks noGrp="1"/>
          </p:cNvSpPr>
          <p:nvPr>
            <p:ph sz="quarter" idx="1"/>
          </p:nvPr>
        </p:nvSpPr>
        <p:spPr/>
        <p:txBody>
          <a:bodyPr/>
          <a:lstStyle/>
          <a:p>
            <a:r>
              <a:rPr lang="en-GB" dirty="0"/>
              <a:t>In pairs, one of you speak for 2 minutes about something you have </a:t>
            </a:r>
            <a:r>
              <a:rPr lang="en-GB" dirty="0" smtClean="0"/>
              <a:t>been </a:t>
            </a:r>
            <a:r>
              <a:rPr lang="en-GB" dirty="0"/>
              <a:t>thinking about lately while the other person </a:t>
            </a:r>
            <a:r>
              <a:rPr lang="en-GB" dirty="0" smtClean="0"/>
              <a:t>listens without speaking.</a:t>
            </a:r>
            <a:endParaRPr lang="en-GB" dirty="0"/>
          </a:p>
          <a:p>
            <a:pPr marL="0" indent="0">
              <a:buNone/>
            </a:pPr>
            <a:endParaRPr lang="en-GB" dirty="0"/>
          </a:p>
          <a:p>
            <a:r>
              <a:rPr lang="en-GB" dirty="0"/>
              <a:t>Swap roles. </a:t>
            </a:r>
          </a:p>
          <a:p>
            <a:endParaRPr lang="en-GB" dirty="0"/>
          </a:p>
        </p:txBody>
      </p:sp>
    </p:spTree>
    <p:extLst>
      <p:ext uri="{BB962C8B-B14F-4D97-AF65-F5344CB8AC3E}">
        <p14:creationId xmlns:p14="http://schemas.microsoft.com/office/powerpoint/2010/main" val="3482517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smtClean="0"/>
              <a:t>How was it for you?</a:t>
            </a:r>
            <a:endParaRPr lang="en-GB" cap="none" dirty="0"/>
          </a:p>
        </p:txBody>
      </p:sp>
      <p:sp>
        <p:nvSpPr>
          <p:cNvPr id="3" name="Content Placeholder 2"/>
          <p:cNvSpPr>
            <a:spLocks noGrp="1"/>
          </p:cNvSpPr>
          <p:nvPr>
            <p:ph sz="quarter" idx="1"/>
          </p:nvPr>
        </p:nvSpPr>
        <p:spPr/>
        <p:txBody>
          <a:bodyPr/>
          <a:lstStyle/>
          <a:p>
            <a:r>
              <a:rPr lang="en-GB" dirty="0" smtClean="0"/>
              <a:t>As the thinker</a:t>
            </a:r>
          </a:p>
          <a:p>
            <a:endParaRPr lang="en-GB" dirty="0" smtClean="0"/>
          </a:p>
          <a:p>
            <a:r>
              <a:rPr lang="en-GB" dirty="0" smtClean="0"/>
              <a:t>As the listener</a:t>
            </a:r>
            <a:endParaRPr lang="en-GB" dirty="0"/>
          </a:p>
        </p:txBody>
      </p:sp>
    </p:spTree>
    <p:extLst>
      <p:ext uri="{BB962C8B-B14F-4D97-AF65-F5344CB8AC3E}">
        <p14:creationId xmlns:p14="http://schemas.microsoft.com/office/powerpoint/2010/main" val="2036907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smtClean="0"/>
              <a:t>Creating a thinking environment</a:t>
            </a:r>
            <a:endParaRPr lang="en-GB" cap="none" dirty="0"/>
          </a:p>
        </p:txBody>
      </p:sp>
      <p:sp>
        <p:nvSpPr>
          <p:cNvPr id="3" name="Content Placeholder 2"/>
          <p:cNvSpPr>
            <a:spLocks noGrp="1"/>
          </p:cNvSpPr>
          <p:nvPr>
            <p:ph sz="quarter" idx="1"/>
          </p:nvPr>
        </p:nvSpPr>
        <p:spPr>
          <a:xfrm>
            <a:off x="457200" y="1600200"/>
            <a:ext cx="8291264" cy="4873752"/>
          </a:xfrm>
        </p:spPr>
        <p:txBody>
          <a:bodyPr>
            <a:normAutofit fontScale="85000" lnSpcReduction="10000"/>
          </a:bodyPr>
          <a:lstStyle/>
          <a:p>
            <a:r>
              <a:rPr lang="en-GB" b="1" dirty="0" smtClean="0"/>
              <a:t>Attention: </a:t>
            </a:r>
            <a:r>
              <a:rPr lang="en-GB" dirty="0" smtClean="0"/>
              <a:t>listening with respect, interest and fascination</a:t>
            </a:r>
          </a:p>
          <a:p>
            <a:r>
              <a:rPr lang="en-GB" b="1" dirty="0" smtClean="0"/>
              <a:t>Equality: </a:t>
            </a:r>
            <a:r>
              <a:rPr lang="en-GB" dirty="0" smtClean="0"/>
              <a:t>treating each other as thinking peers</a:t>
            </a:r>
          </a:p>
          <a:p>
            <a:r>
              <a:rPr lang="en-GB" b="1" dirty="0" smtClean="0"/>
              <a:t>Ease: </a:t>
            </a:r>
            <a:r>
              <a:rPr lang="en-GB" dirty="0" smtClean="0"/>
              <a:t>freedom from rush or urgency</a:t>
            </a:r>
          </a:p>
          <a:p>
            <a:r>
              <a:rPr lang="en-GB" b="1" dirty="0" smtClean="0"/>
              <a:t>Appreciation: </a:t>
            </a:r>
            <a:r>
              <a:rPr lang="en-GB" dirty="0" smtClean="0"/>
              <a:t>a 5:1 ratio </a:t>
            </a:r>
            <a:r>
              <a:rPr lang="en-GB" smtClean="0"/>
              <a:t>of </a:t>
            </a:r>
            <a:r>
              <a:rPr lang="en-GB" smtClean="0"/>
              <a:t>appreciation/challenge</a:t>
            </a:r>
            <a:endParaRPr lang="en-GB" dirty="0" smtClean="0"/>
          </a:p>
          <a:p>
            <a:r>
              <a:rPr lang="en-GB" b="1" dirty="0" smtClean="0"/>
              <a:t>Encouragement: </a:t>
            </a:r>
            <a:r>
              <a:rPr lang="en-GB" dirty="0" smtClean="0"/>
              <a:t>not competition</a:t>
            </a:r>
          </a:p>
          <a:p>
            <a:r>
              <a:rPr lang="en-GB" b="1" dirty="0" smtClean="0"/>
              <a:t>Feelings: </a:t>
            </a:r>
            <a:r>
              <a:rPr lang="en-GB" dirty="0" smtClean="0"/>
              <a:t>allowing sufficient emotional release to restore thinking</a:t>
            </a:r>
          </a:p>
          <a:p>
            <a:r>
              <a:rPr lang="en-GB" b="1" dirty="0" smtClean="0"/>
              <a:t>Information: </a:t>
            </a:r>
            <a:r>
              <a:rPr lang="en-GB" dirty="0" smtClean="0"/>
              <a:t>providing a full and accurate picture of reality</a:t>
            </a:r>
          </a:p>
          <a:p>
            <a:r>
              <a:rPr lang="en-GB" b="1" dirty="0" smtClean="0"/>
              <a:t>Diversity: </a:t>
            </a:r>
            <a:r>
              <a:rPr lang="en-GB" dirty="0" smtClean="0"/>
              <a:t>adding quality because of our differences</a:t>
            </a:r>
          </a:p>
          <a:p>
            <a:r>
              <a:rPr lang="en-GB" b="1" dirty="0" smtClean="0"/>
              <a:t>Place: </a:t>
            </a:r>
            <a:r>
              <a:rPr lang="en-GB" dirty="0" smtClean="0"/>
              <a:t>creating a physical environment that tells people they matter</a:t>
            </a:r>
          </a:p>
          <a:p>
            <a:r>
              <a:rPr lang="en-GB" b="1" dirty="0"/>
              <a:t>Incisive questions: </a:t>
            </a:r>
            <a:r>
              <a:rPr lang="en-GB" dirty="0"/>
              <a:t>removing assumptions that limit ideas</a:t>
            </a:r>
          </a:p>
          <a:p>
            <a:pPr marL="0" indent="0">
              <a:buNone/>
            </a:pPr>
            <a:endParaRPr lang="en-GB" dirty="0" smtClean="0"/>
          </a:p>
          <a:p>
            <a:pPr marL="0" indent="0">
              <a:buNone/>
            </a:pPr>
            <a:endParaRPr lang="en-GB" sz="1500" dirty="0"/>
          </a:p>
          <a:p>
            <a:pPr marL="0" indent="0">
              <a:buNone/>
            </a:pPr>
            <a:r>
              <a:rPr lang="en-GB" sz="1500" dirty="0" smtClean="0"/>
              <a:t>Kline</a:t>
            </a:r>
            <a:r>
              <a:rPr lang="en-GB" sz="1500" dirty="0"/>
              <a:t>, N. (1998) </a:t>
            </a:r>
            <a:r>
              <a:rPr lang="en-GB" sz="1500" b="1" dirty="0"/>
              <a:t>Time to </a:t>
            </a:r>
            <a:r>
              <a:rPr lang="en-GB" sz="1500" b="1" dirty="0" smtClean="0"/>
              <a:t>Think. </a:t>
            </a:r>
            <a:r>
              <a:rPr lang="en-GB" sz="1500" dirty="0" smtClean="0"/>
              <a:t>London, Ward Lock</a:t>
            </a:r>
            <a:endParaRPr lang="en-GB" sz="1500" dirty="0"/>
          </a:p>
        </p:txBody>
      </p:sp>
    </p:spTree>
    <p:extLst>
      <p:ext uri="{BB962C8B-B14F-4D97-AF65-F5344CB8AC3E}">
        <p14:creationId xmlns:p14="http://schemas.microsoft.com/office/powerpoint/2010/main" val="2497735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smtClean="0"/>
              <a:t>Limiting assumptions</a:t>
            </a:r>
            <a:endParaRPr lang="en-GB" cap="none" dirty="0"/>
          </a:p>
        </p:txBody>
      </p:sp>
      <p:sp>
        <p:nvSpPr>
          <p:cNvPr id="3" name="Content Placeholder 2"/>
          <p:cNvSpPr>
            <a:spLocks noGrp="1"/>
          </p:cNvSpPr>
          <p:nvPr>
            <p:ph sz="quarter" idx="1"/>
          </p:nvPr>
        </p:nvSpPr>
        <p:spPr>
          <a:xfrm>
            <a:off x="457200" y="1600200"/>
            <a:ext cx="7467600" cy="2044824"/>
          </a:xfrm>
        </p:spPr>
        <p:txBody>
          <a:bodyPr/>
          <a:lstStyle/>
          <a:p>
            <a:r>
              <a:rPr lang="en-GB" dirty="0" smtClean="0"/>
              <a:t>What are you assuming that is stopping you?</a:t>
            </a:r>
          </a:p>
          <a:p>
            <a:pPr lvl="1"/>
            <a:r>
              <a:rPr lang="en-GB" dirty="0" smtClean="0"/>
              <a:t>If that were not the case, what would you do?</a:t>
            </a:r>
          </a:p>
          <a:p>
            <a:pPr lvl="1"/>
            <a:r>
              <a:rPr lang="en-GB" dirty="0" smtClean="0"/>
              <a:t>What else would you do?</a:t>
            </a:r>
          </a:p>
          <a:p>
            <a:pPr lvl="1"/>
            <a:endParaRPr lang="en-GB" dirty="0"/>
          </a:p>
          <a:p>
            <a:pPr marL="365760" lvl="1" indent="0">
              <a:buNone/>
            </a:pPr>
            <a:r>
              <a:rPr lang="en-GB" sz="1400" dirty="0" smtClean="0"/>
              <a:t>Kline</a:t>
            </a:r>
            <a:r>
              <a:rPr lang="en-GB" sz="1400" dirty="0"/>
              <a:t>, N. (1998) </a:t>
            </a:r>
            <a:r>
              <a:rPr lang="en-GB" sz="1400" b="1" dirty="0"/>
              <a:t>Time to Think. </a:t>
            </a:r>
            <a:r>
              <a:rPr lang="en-GB" sz="1400" dirty="0"/>
              <a:t>London, Ward Lock</a:t>
            </a:r>
          </a:p>
          <a:p>
            <a:pPr marL="365760" lvl="1" indent="0">
              <a:buNone/>
            </a:pPr>
            <a:endParaRPr lang="en-GB" dirty="0"/>
          </a:p>
        </p:txBody>
      </p:sp>
      <p:sp>
        <p:nvSpPr>
          <p:cNvPr id="5" name="TextBox 4"/>
          <p:cNvSpPr txBox="1"/>
          <p:nvPr/>
        </p:nvSpPr>
        <p:spPr>
          <a:xfrm>
            <a:off x="395536" y="3717032"/>
            <a:ext cx="8398453" cy="1200329"/>
          </a:xfrm>
          <a:prstGeom prst="rect">
            <a:avLst/>
          </a:prstGeom>
          <a:noFill/>
          <a:ln>
            <a:solidFill>
              <a:schemeClr val="accent1"/>
            </a:solidFill>
          </a:ln>
        </p:spPr>
        <p:txBody>
          <a:bodyPr wrap="none" rtlCol="0">
            <a:spAutoFit/>
          </a:bodyPr>
          <a:lstStyle/>
          <a:p>
            <a:r>
              <a:rPr lang="en-GB" dirty="0" smtClean="0"/>
              <a:t>For example:</a:t>
            </a:r>
          </a:p>
          <a:p>
            <a:r>
              <a:rPr lang="en-GB" b="1" dirty="0" smtClean="0"/>
              <a:t>Limiting assumption: </a:t>
            </a:r>
            <a:r>
              <a:rPr lang="en-GB" dirty="0" smtClean="0"/>
              <a:t>‘I don’t have the confidence to do that’</a:t>
            </a:r>
          </a:p>
          <a:p>
            <a:r>
              <a:rPr lang="en-GB" b="1" dirty="0" smtClean="0"/>
              <a:t>Freeing assumption: </a:t>
            </a:r>
            <a:r>
              <a:rPr lang="en-GB" dirty="0" smtClean="0"/>
              <a:t>You do have the confidence</a:t>
            </a:r>
          </a:p>
          <a:p>
            <a:r>
              <a:rPr lang="en-GB" b="1" dirty="0" smtClean="0"/>
              <a:t>Incisive question: </a:t>
            </a:r>
            <a:r>
              <a:rPr lang="en-GB" dirty="0" smtClean="0"/>
              <a:t>‘If you knew you had the confidence, what would you do?’</a:t>
            </a:r>
            <a:endParaRPr lang="en-GB" dirty="0"/>
          </a:p>
        </p:txBody>
      </p:sp>
    </p:spTree>
    <p:extLst>
      <p:ext uri="{BB962C8B-B14F-4D97-AF65-F5344CB8AC3E}">
        <p14:creationId xmlns:p14="http://schemas.microsoft.com/office/powerpoint/2010/main" val="3159426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smtClean="0"/>
              <a:t>Incisive</a:t>
            </a:r>
            <a:r>
              <a:rPr lang="en-GB" dirty="0" smtClean="0"/>
              <a:t> </a:t>
            </a:r>
            <a:r>
              <a:rPr lang="en-GB" cap="none" dirty="0" smtClean="0"/>
              <a:t>questions</a:t>
            </a:r>
            <a:endParaRPr lang="en-GB" cap="none" dirty="0"/>
          </a:p>
        </p:txBody>
      </p:sp>
      <p:sp>
        <p:nvSpPr>
          <p:cNvPr id="3" name="Content Placeholder 2"/>
          <p:cNvSpPr>
            <a:spLocks noGrp="1"/>
          </p:cNvSpPr>
          <p:nvPr>
            <p:ph sz="quarter" idx="1"/>
          </p:nvPr>
        </p:nvSpPr>
        <p:spPr/>
        <p:txBody>
          <a:bodyPr/>
          <a:lstStyle/>
          <a:p>
            <a:pPr marL="0" indent="0">
              <a:buNone/>
            </a:pPr>
            <a:r>
              <a:rPr lang="en-GB" dirty="0" smtClean="0"/>
              <a:t>‘Incisive questions remove limiting assumptions, freeing the mind to think afresh.’</a:t>
            </a:r>
          </a:p>
          <a:p>
            <a:pPr marL="0" indent="0">
              <a:buNone/>
            </a:pPr>
            <a:r>
              <a:rPr lang="en-GB" sz="1400" dirty="0"/>
              <a:t>Kline, N. (1998) </a:t>
            </a:r>
            <a:r>
              <a:rPr lang="en-GB" sz="1400" b="1" dirty="0"/>
              <a:t>Time to Think. </a:t>
            </a:r>
            <a:r>
              <a:rPr lang="en-GB" sz="1400" dirty="0"/>
              <a:t>London, Ward Lock</a:t>
            </a:r>
          </a:p>
          <a:p>
            <a:pPr marL="0" indent="0">
              <a:buNone/>
            </a:pPr>
            <a:endParaRPr lang="en-GB" dirty="0" smtClean="0"/>
          </a:p>
          <a:p>
            <a:pPr marL="0" indent="0">
              <a:buNone/>
            </a:pPr>
            <a:r>
              <a:rPr lang="en-GB" dirty="0" smtClean="0"/>
              <a:t>‘[W]e call them MDQs (Massively Difficult Questions) because they oblige the learner to pause and reflect, and examine issues, at a level well below the normal surface response.’</a:t>
            </a:r>
          </a:p>
          <a:p>
            <a:pPr marL="0" indent="0">
              <a:buNone/>
            </a:pPr>
            <a:r>
              <a:rPr lang="en-GB" sz="1400" dirty="0"/>
              <a:t>Megginson, D. and Clutterbuck, C. </a:t>
            </a:r>
            <a:r>
              <a:rPr lang="en-GB" sz="1400" dirty="0" smtClean="0"/>
              <a:t> (2005) </a:t>
            </a:r>
            <a:r>
              <a:rPr lang="en-GB" sz="1400" b="1" dirty="0" smtClean="0"/>
              <a:t>Techniques </a:t>
            </a:r>
            <a:r>
              <a:rPr lang="en-GB" sz="1400" b="1" dirty="0"/>
              <a:t>for Coaching and Mentoring</a:t>
            </a:r>
            <a:r>
              <a:rPr lang="en-GB" sz="1400" b="1" dirty="0" smtClean="0"/>
              <a:t>.  Oxford, Elsevier Butterworth-</a:t>
            </a:r>
            <a:r>
              <a:rPr lang="en-GB" sz="1400" b="1" dirty="0" err="1" smtClean="0"/>
              <a:t>Heineman</a:t>
            </a:r>
            <a:endParaRPr lang="en-GB" sz="1400" dirty="0"/>
          </a:p>
        </p:txBody>
      </p:sp>
    </p:spTree>
    <p:extLst>
      <p:ext uri="{BB962C8B-B14F-4D97-AF65-F5344CB8AC3E}">
        <p14:creationId xmlns:p14="http://schemas.microsoft.com/office/powerpoint/2010/main" val="3424469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smtClean="0"/>
              <a:t>The thinking session</a:t>
            </a:r>
            <a:endParaRPr lang="en-GB" dirty="0"/>
          </a:p>
        </p:txBody>
      </p:sp>
      <p:sp>
        <p:nvSpPr>
          <p:cNvPr id="3" name="Content Placeholder 2"/>
          <p:cNvSpPr>
            <a:spLocks noGrp="1"/>
          </p:cNvSpPr>
          <p:nvPr>
            <p:ph sz="quarter" idx="1"/>
          </p:nvPr>
        </p:nvSpPr>
        <p:spPr/>
        <p:txBody>
          <a:bodyPr/>
          <a:lstStyle/>
          <a:p>
            <a:r>
              <a:rPr lang="en-GB" dirty="0" smtClean="0"/>
              <a:t>What do you want to think about?</a:t>
            </a:r>
          </a:p>
          <a:p>
            <a:pPr lvl="1"/>
            <a:r>
              <a:rPr lang="en-GB" dirty="0" smtClean="0"/>
              <a:t>Anything else?</a:t>
            </a:r>
          </a:p>
          <a:p>
            <a:r>
              <a:rPr lang="en-GB" dirty="0" smtClean="0"/>
              <a:t>What do you want the session to achieve?</a:t>
            </a:r>
          </a:p>
          <a:p>
            <a:r>
              <a:rPr lang="en-GB" dirty="0" smtClean="0"/>
              <a:t>What are you assuming (that is stopping your achieving that goal)? </a:t>
            </a:r>
          </a:p>
          <a:p>
            <a:pPr lvl="1"/>
            <a:r>
              <a:rPr lang="en-GB" dirty="0" smtClean="0"/>
              <a:t>Why is that stopping you?</a:t>
            </a:r>
          </a:p>
          <a:p>
            <a:r>
              <a:rPr lang="en-GB" dirty="0" smtClean="0"/>
              <a:t>If you knew (a new, freeing assumption) what would you do?</a:t>
            </a:r>
          </a:p>
          <a:p>
            <a:endParaRPr lang="en-GB" dirty="0"/>
          </a:p>
        </p:txBody>
      </p:sp>
    </p:spTree>
    <p:extLst>
      <p:ext uri="{BB962C8B-B14F-4D97-AF65-F5344CB8AC3E}">
        <p14:creationId xmlns:p14="http://schemas.microsoft.com/office/powerpoint/2010/main" val="33086470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239</TotalTime>
  <Words>587</Words>
  <Application>Microsoft Office PowerPoint</Application>
  <PresentationFormat>On-screen Show (4:3)</PresentationFormat>
  <Paragraphs>85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Oriel</vt:lpstr>
      <vt:lpstr>Beautiful attention:</vt:lpstr>
      <vt:lpstr>Why reflect?</vt:lpstr>
      <vt:lpstr>How to listen</vt:lpstr>
      <vt:lpstr>Activity 1</vt:lpstr>
      <vt:lpstr>How was it for you?</vt:lpstr>
      <vt:lpstr>Creating a thinking environment</vt:lpstr>
      <vt:lpstr>Limiting assumptions</vt:lpstr>
      <vt:lpstr>Incisive questions</vt:lpstr>
      <vt:lpstr>The thinking session</vt:lpstr>
      <vt:lpstr>Activity 2</vt:lpstr>
      <vt:lpstr>Student reflections on the reflection process</vt:lpstr>
      <vt:lpstr>Practical applications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Beautiful attention:</dc:title>
  <dc:creator>Administrator</dc:creator>
  <cp:lastModifiedBy>a.hayes</cp:lastModifiedBy>
  <cp:revision>22</cp:revision>
  <dcterms:created xsi:type="dcterms:W3CDTF">2016-01-04T13:35:15Z</dcterms:created>
  <dcterms:modified xsi:type="dcterms:W3CDTF">2016-01-21T18:08:19Z</dcterms:modified>
</cp:coreProperties>
</file>