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82" r:id="rId3"/>
    <p:sldId id="258" r:id="rId4"/>
    <p:sldId id="260" r:id="rId5"/>
    <p:sldId id="285" r:id="rId6"/>
    <p:sldId id="273" r:id="rId7"/>
    <p:sldId id="274" r:id="rId8"/>
    <p:sldId id="275" r:id="rId9"/>
    <p:sldId id="276" r:id="rId10"/>
    <p:sldId id="272" r:id="rId11"/>
    <p:sldId id="265" r:id="rId12"/>
    <p:sldId id="281" r:id="rId13"/>
    <p:sldId id="266" r:id="rId14"/>
    <p:sldId id="267" r:id="rId15"/>
    <p:sldId id="280"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673" autoAdjust="0"/>
  </p:normalViewPr>
  <p:slideViewPr>
    <p:cSldViewPr>
      <p:cViewPr varScale="1">
        <p:scale>
          <a:sx n="45" d="100"/>
          <a:sy n="45" d="100"/>
        </p:scale>
        <p:origin x="2022"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856358-6C81-4CE7-B4ED-812E533EAFA8}" type="datetimeFigureOut">
              <a:rPr lang="en-GB" smtClean="0"/>
              <a:t>20/07/2021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22CBAC-EB0A-400E-80C8-D38E0EC1CD60}" type="slidenum">
              <a:rPr lang="en-GB" smtClean="0"/>
              <a:t>‹#›</a:t>
            </a:fld>
            <a:endParaRPr lang="en-GB"/>
          </a:p>
        </p:txBody>
      </p:sp>
    </p:spTree>
    <p:extLst>
      <p:ext uri="{BB962C8B-B14F-4D97-AF65-F5344CB8AC3E}">
        <p14:creationId xmlns:p14="http://schemas.microsoft.com/office/powerpoint/2010/main" val="4052713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dirty="0"/>
          </a:p>
        </p:txBody>
      </p:sp>
      <p:sp>
        <p:nvSpPr>
          <p:cNvPr id="4" name="Slide Number Placeholder 3"/>
          <p:cNvSpPr>
            <a:spLocks noGrp="1"/>
          </p:cNvSpPr>
          <p:nvPr>
            <p:ph type="sldNum" sz="quarter" idx="10"/>
          </p:nvPr>
        </p:nvSpPr>
        <p:spPr/>
        <p:txBody>
          <a:bodyPr/>
          <a:lstStyle/>
          <a:p>
            <a:fld id="{3522CBAC-EB0A-400E-80C8-D38E0EC1CD60}" type="slidenum">
              <a:rPr lang="en-GB" smtClean="0"/>
              <a:t>1</a:t>
            </a:fld>
            <a:endParaRPr lang="en-GB"/>
          </a:p>
        </p:txBody>
      </p:sp>
    </p:spTree>
    <p:extLst>
      <p:ext uri="{BB962C8B-B14F-4D97-AF65-F5344CB8AC3E}">
        <p14:creationId xmlns:p14="http://schemas.microsoft.com/office/powerpoint/2010/main" val="2364143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97848B7-E771-46FE-A598-C91CE4291FDC}" type="slidenum">
              <a:rPr lang="en-GB" smtClean="0"/>
              <a:t>2</a:t>
            </a:fld>
            <a:endParaRPr lang="en-GB"/>
          </a:p>
        </p:txBody>
      </p:sp>
    </p:spTree>
    <p:extLst>
      <p:ext uri="{BB962C8B-B14F-4D97-AF65-F5344CB8AC3E}">
        <p14:creationId xmlns:p14="http://schemas.microsoft.com/office/powerpoint/2010/main" val="4185525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97848B7-E771-46FE-A598-C91CE4291FDC}" type="slidenum">
              <a:rPr lang="en-GB" smtClean="0"/>
              <a:t>4</a:t>
            </a:fld>
            <a:endParaRPr lang="en-GB"/>
          </a:p>
        </p:txBody>
      </p:sp>
    </p:spTree>
    <p:extLst>
      <p:ext uri="{BB962C8B-B14F-4D97-AF65-F5344CB8AC3E}">
        <p14:creationId xmlns:p14="http://schemas.microsoft.com/office/powerpoint/2010/main" val="3633818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B9B107D-F244-441F-928C-4CA205253D69}" type="slidenum">
              <a:rPr lang="en-GB" smtClean="0"/>
              <a:t>5</a:t>
            </a:fld>
            <a:endParaRPr lang="en-GB"/>
          </a:p>
        </p:txBody>
      </p:sp>
    </p:spTree>
    <p:extLst>
      <p:ext uri="{BB962C8B-B14F-4D97-AF65-F5344CB8AC3E}">
        <p14:creationId xmlns:p14="http://schemas.microsoft.com/office/powerpoint/2010/main" val="2637737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17AF254-72F0-482A-B237-638A75B0A8C2}" type="datetimeFigureOut">
              <a:rPr lang="en-GB" smtClean="0"/>
              <a:t>20/07/2021</a:t>
            </a:fld>
            <a:endParaRPr lang="en-GB"/>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GB"/>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F1563C2-5EC6-4E9D-B732-46C61CE24F7A}" type="slidenum">
              <a:rPr lang="en-GB" smtClean="0"/>
              <a:t>‹#›</a:t>
            </a:fld>
            <a:endParaRPr lang="en-GB"/>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7AF254-72F0-482A-B237-638A75B0A8C2}" type="datetimeFigureOut">
              <a:rPr lang="en-GB" smtClean="0"/>
              <a:t>20/07/2021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1563C2-5EC6-4E9D-B732-46C61CE24F7A}"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7AF254-72F0-482A-B237-638A75B0A8C2}" type="datetimeFigureOut">
              <a:rPr lang="en-GB" smtClean="0"/>
              <a:t>20/07/2021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1563C2-5EC6-4E9D-B732-46C61CE24F7A}"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7AF254-72F0-482A-B237-638A75B0A8C2}" type="datetimeFigureOut">
              <a:rPr lang="en-GB" smtClean="0"/>
              <a:t>20/07/2021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1563C2-5EC6-4E9D-B732-46C61CE24F7A}"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7AF254-72F0-482A-B237-638A75B0A8C2}" type="datetimeFigureOut">
              <a:rPr lang="en-GB" smtClean="0"/>
              <a:t>20/07/2021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1563C2-5EC6-4E9D-B732-46C61CE24F7A}"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E17AF254-72F0-482A-B237-638A75B0A8C2}" type="datetimeFigureOut">
              <a:rPr lang="en-GB" smtClean="0"/>
              <a:t>20/07/2021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1563C2-5EC6-4E9D-B732-46C61CE24F7A}" type="slidenum">
              <a:rPr lang="en-GB" smtClean="0"/>
              <a:t>‹#›</a:t>
            </a:fld>
            <a:endParaRPr lang="en-GB"/>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7AF254-72F0-482A-B237-638A75B0A8C2}" type="datetimeFigureOut">
              <a:rPr lang="en-GB" smtClean="0"/>
              <a:t>20/07/2021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F1563C2-5EC6-4E9D-B732-46C61CE24F7A}"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17AF254-72F0-482A-B237-638A75B0A8C2}" type="datetimeFigureOut">
              <a:rPr lang="en-GB" smtClean="0"/>
              <a:t>20/07/2021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F1563C2-5EC6-4E9D-B732-46C61CE24F7A}"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7AF254-72F0-482A-B237-638A75B0A8C2}" type="datetimeFigureOut">
              <a:rPr lang="en-GB" smtClean="0"/>
              <a:t>20/07/2021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F1563C2-5EC6-4E9D-B732-46C61CE24F7A}"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17AF254-72F0-482A-B237-638A75B0A8C2}" type="datetimeFigureOut">
              <a:rPr lang="en-GB" smtClean="0"/>
              <a:t>20/07/2021</a:t>
            </a:fld>
            <a:endParaRPr lang="en-GB"/>
          </a:p>
        </p:txBody>
      </p:sp>
      <p:sp>
        <p:nvSpPr>
          <p:cNvPr id="7" name="Slide Number Placeholder 6"/>
          <p:cNvSpPr>
            <a:spLocks noGrp="1"/>
          </p:cNvSpPr>
          <p:nvPr>
            <p:ph type="sldNum" sz="quarter" idx="12"/>
          </p:nvPr>
        </p:nvSpPr>
        <p:spPr/>
        <p:txBody>
          <a:bodyPr/>
          <a:lstStyle/>
          <a:p>
            <a:fld id="{AF1563C2-5EC6-4E9D-B732-46C61CE24F7A}" type="slidenum">
              <a:rPr lang="en-GB" smtClean="0"/>
              <a:t>‹#›</a:t>
            </a:fld>
            <a:endParaRPr lang="en-GB"/>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7AF254-72F0-482A-B237-638A75B0A8C2}" type="datetimeFigureOut">
              <a:rPr lang="en-GB" smtClean="0"/>
              <a:t>20/07/2021</a:t>
            </a:fld>
            <a:endParaRPr lang="en-GB"/>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7" name="Slide Number Placeholder 6"/>
          <p:cNvSpPr>
            <a:spLocks noGrp="1"/>
          </p:cNvSpPr>
          <p:nvPr>
            <p:ph type="sldNum" sz="quarter" idx="12"/>
          </p:nvPr>
        </p:nvSpPr>
        <p:spPr/>
        <p:txBody>
          <a:bodyPr/>
          <a:lstStyle/>
          <a:p>
            <a:fld id="{AF1563C2-5EC6-4E9D-B732-46C61CE24F7A}"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E17AF254-72F0-482A-B237-638A75B0A8C2}" type="datetimeFigureOut">
              <a:rPr lang="en-GB" smtClean="0"/>
              <a:t>20/07/2021</a:t>
            </a:fld>
            <a:endParaRPr lang="en-GB"/>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GB"/>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F1563C2-5EC6-4E9D-B732-46C61CE24F7A}"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sld.demon.co.uk/resmethy.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44008" y="3140968"/>
            <a:ext cx="3528392" cy="1728192"/>
          </a:xfrm>
        </p:spPr>
        <p:txBody>
          <a:bodyPr>
            <a:noAutofit/>
          </a:bodyPr>
          <a:lstStyle/>
          <a:p>
            <a:r>
              <a:rPr lang="en-GB" sz="2200" dirty="0"/>
              <a:t>Finding time to talk; the benefits of dialogic interviews in developing pedagogical understanding and resilience within ITE students</a:t>
            </a:r>
          </a:p>
        </p:txBody>
      </p:sp>
      <p:sp>
        <p:nvSpPr>
          <p:cNvPr id="3" name="Subtitle 2"/>
          <p:cNvSpPr>
            <a:spLocks noGrp="1"/>
          </p:cNvSpPr>
          <p:nvPr>
            <p:ph type="subTitle" idx="1"/>
          </p:nvPr>
        </p:nvSpPr>
        <p:spPr>
          <a:xfrm>
            <a:off x="4716016" y="5229200"/>
            <a:ext cx="3309803" cy="812549"/>
          </a:xfrm>
        </p:spPr>
        <p:txBody>
          <a:bodyPr/>
          <a:lstStyle/>
          <a:p>
            <a:r>
              <a:rPr lang="en-GB" dirty="0"/>
              <a:t>Caroline Elbra-Ramsay</a:t>
            </a:r>
          </a:p>
          <a:p>
            <a:r>
              <a:rPr lang="en-GB" dirty="0"/>
              <a:t>York St John University</a:t>
            </a:r>
          </a:p>
          <a:p>
            <a:endParaRPr lang="en-GB" dirty="0"/>
          </a:p>
        </p:txBody>
      </p:sp>
      <p:pic>
        <p:nvPicPr>
          <p:cNvPr id="4"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0089" y="312738"/>
            <a:ext cx="2462411" cy="12196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78252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548680"/>
            <a:ext cx="8424936" cy="5832648"/>
          </a:xfrm>
        </p:spPr>
        <p:txBody>
          <a:bodyPr>
            <a:noAutofit/>
          </a:bodyPr>
          <a:lstStyle/>
          <a:p>
            <a:pPr>
              <a:lnSpc>
                <a:spcPct val="170000"/>
              </a:lnSpc>
            </a:pPr>
            <a:r>
              <a:rPr lang="en-GB" sz="1300" dirty="0"/>
              <a:t>Receiving feedback can be an emotional experience (Eva et al. 2012; </a:t>
            </a:r>
            <a:r>
              <a:rPr lang="en-GB" sz="1300" dirty="0" err="1"/>
              <a:t>Pekrun</a:t>
            </a:r>
            <a:r>
              <a:rPr lang="en-GB" sz="1300" dirty="0"/>
              <a:t> et al. 2002) both positive and negative.  </a:t>
            </a:r>
          </a:p>
          <a:p>
            <a:pPr>
              <a:lnSpc>
                <a:spcPct val="170000"/>
              </a:lnSpc>
            </a:pPr>
            <a:r>
              <a:rPr lang="en-GB" sz="1300" dirty="0"/>
              <a:t>This is often more pronounced when the feedback is unexpected (</a:t>
            </a:r>
            <a:r>
              <a:rPr lang="en-GB" sz="1300" dirty="0" err="1"/>
              <a:t>Sargeant</a:t>
            </a:r>
            <a:r>
              <a:rPr lang="en-GB" sz="1300" dirty="0"/>
              <a:t> et al. 2011) given the impact it has on confidence, identity and perceptions of self. </a:t>
            </a:r>
          </a:p>
          <a:p>
            <a:pPr>
              <a:lnSpc>
                <a:spcPct val="170000"/>
              </a:lnSpc>
            </a:pPr>
            <a:r>
              <a:rPr lang="en-GB" sz="1300" dirty="0"/>
              <a:t>For some learners, feedback can feel like a ‘personal attack’ (Bing-You and Trowbridge 2009, p. 1330) or viewed as traumatic; feedback is often reinterpreted by the learner as being related to the self.  </a:t>
            </a:r>
          </a:p>
          <a:p>
            <a:pPr>
              <a:lnSpc>
                <a:spcPct val="170000"/>
              </a:lnSpc>
            </a:pPr>
            <a:r>
              <a:rPr lang="en-GB" sz="1300" dirty="0"/>
              <a:t>‘feedback of any form is never delivered or received in a vacuum…one cannot take the ‘self’ out of the assessment if the goal is to have the information being delivered be deliberately incorporated (by the receiver) into practice.’ (Eva et al. 2012, p.17).  </a:t>
            </a:r>
          </a:p>
          <a:p>
            <a:pPr>
              <a:lnSpc>
                <a:spcPct val="170000"/>
              </a:lnSpc>
            </a:pPr>
            <a:r>
              <a:rPr lang="en-GB" sz="1300" dirty="0"/>
              <a:t>Impact on how the feedback itself is engaged with or valued (Bing-You and Trowbridge 2009, p. 1330; Dennis et al. 2018; </a:t>
            </a:r>
            <a:r>
              <a:rPr lang="en-GB" sz="1300" dirty="0" err="1"/>
              <a:t>Sargeant</a:t>
            </a:r>
            <a:r>
              <a:rPr lang="en-GB" sz="1300" dirty="0"/>
              <a:t> et al. 2011).  Useful and useable feedback is therefore potentially ignored, blocked or avoided.  </a:t>
            </a:r>
          </a:p>
          <a:p>
            <a:pPr>
              <a:lnSpc>
                <a:spcPct val="170000"/>
              </a:lnSpc>
            </a:pPr>
            <a:r>
              <a:rPr lang="en-GB" sz="1300" dirty="0"/>
              <a:t>Therefore if a learner is able to process these emotions, the feedback could be reengaged with. </a:t>
            </a:r>
          </a:p>
          <a:p>
            <a:pPr>
              <a:lnSpc>
                <a:spcPct val="170000"/>
              </a:lnSpc>
            </a:pPr>
            <a:r>
              <a:rPr lang="en-GB" sz="1300" dirty="0" err="1"/>
              <a:t>Sargeant</a:t>
            </a:r>
            <a:r>
              <a:rPr lang="en-GB" sz="1300" dirty="0"/>
              <a:t> (2011) suggests within his feedback model that ‘addressing emotions’ ( p.745) should be step 1 of the process.  Similarly Dennis (2018) identifies the sharing of narratives as a key tool in making sense of emotions.  </a:t>
            </a:r>
          </a:p>
          <a:p>
            <a:pPr marL="68580" indent="0">
              <a:buNone/>
            </a:pPr>
            <a:endParaRPr lang="en-GB" sz="1300" dirty="0"/>
          </a:p>
        </p:txBody>
      </p:sp>
    </p:spTree>
    <p:extLst>
      <p:ext uri="{BB962C8B-B14F-4D97-AF65-F5344CB8AC3E}">
        <p14:creationId xmlns:p14="http://schemas.microsoft.com/office/powerpoint/2010/main" val="315383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Post Interviews</a:t>
            </a:r>
          </a:p>
        </p:txBody>
      </p:sp>
      <p:sp>
        <p:nvSpPr>
          <p:cNvPr id="3" name="Content Placeholder 2"/>
          <p:cNvSpPr>
            <a:spLocks noGrp="1"/>
          </p:cNvSpPr>
          <p:nvPr>
            <p:ph idx="1"/>
          </p:nvPr>
        </p:nvSpPr>
        <p:spPr/>
        <p:txBody>
          <a:bodyPr/>
          <a:lstStyle/>
          <a:p>
            <a:r>
              <a:rPr lang="en-GB" sz="1800" dirty="0"/>
              <a:t>Non-verbal</a:t>
            </a:r>
          </a:p>
          <a:p>
            <a:r>
              <a:rPr lang="en-GB" sz="1800" dirty="0"/>
              <a:t>Verbal affirmation:</a:t>
            </a:r>
          </a:p>
          <a:p>
            <a:pPr lvl="1"/>
            <a:r>
              <a:rPr lang="en-GB" sz="1800" dirty="0"/>
              <a:t>‘I feel better for that’</a:t>
            </a:r>
          </a:p>
          <a:p>
            <a:pPr lvl="1"/>
            <a:r>
              <a:rPr lang="en-GB" sz="1800" dirty="0"/>
              <a:t>‘This feels like counselling’</a:t>
            </a:r>
          </a:p>
          <a:p>
            <a:pPr marL="365760" lvl="1" indent="0">
              <a:buNone/>
            </a:pPr>
            <a:endParaRPr lang="en-GB" sz="1800" dirty="0"/>
          </a:p>
          <a:p>
            <a:pPr lvl="1"/>
            <a:endParaRPr lang="en-GB" sz="1800" dirty="0"/>
          </a:p>
          <a:p>
            <a:pPr marL="365760" lvl="1" indent="0">
              <a:buNone/>
            </a:pPr>
            <a:r>
              <a:rPr lang="en-GB" sz="1800" dirty="0"/>
              <a:t>Indications of acceptance and deeper reflections over time </a:t>
            </a:r>
          </a:p>
          <a:p>
            <a:pPr lvl="1"/>
            <a:endParaRPr lang="en-GB" dirty="0"/>
          </a:p>
          <a:p>
            <a:endParaRPr lang="en-GB" dirty="0"/>
          </a:p>
        </p:txBody>
      </p:sp>
    </p:spTree>
    <p:extLst>
      <p:ext uri="{BB962C8B-B14F-4D97-AF65-F5344CB8AC3E}">
        <p14:creationId xmlns:p14="http://schemas.microsoft.com/office/powerpoint/2010/main" val="3412369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endParaRPr lang="en-GB" dirty="0"/>
          </a:p>
        </p:txBody>
      </p:sp>
      <p:sp>
        <p:nvSpPr>
          <p:cNvPr id="7" name="Footer Placeholder 6"/>
          <p:cNvSpPr>
            <a:spLocks noGrp="1"/>
          </p:cNvSpPr>
          <p:nvPr>
            <p:ph type="ftr" sz="quarter" idx="11"/>
          </p:nvPr>
        </p:nvSpPr>
        <p:spPr/>
        <p:txBody>
          <a:bodyPr/>
          <a:lstStyle/>
          <a:p>
            <a:endParaRPr lang="en-GB" dirty="0"/>
          </a:p>
        </p:txBody>
      </p:sp>
      <p:sp>
        <p:nvSpPr>
          <p:cNvPr id="8" name="Rectangle 7"/>
          <p:cNvSpPr/>
          <p:nvPr/>
        </p:nvSpPr>
        <p:spPr>
          <a:xfrm>
            <a:off x="899592" y="1700808"/>
            <a:ext cx="7128792" cy="1815882"/>
          </a:xfrm>
          <a:prstGeom prst="rect">
            <a:avLst/>
          </a:prstGeom>
          <a:solidFill>
            <a:schemeClr val="bg1"/>
          </a:solidFill>
          <a:ln>
            <a:solidFill>
              <a:schemeClr val="tx1"/>
            </a:solidFill>
          </a:ln>
        </p:spPr>
        <p:txBody>
          <a:bodyPr wrap="square">
            <a:spAutoFit/>
          </a:bodyPr>
          <a:lstStyle/>
          <a:p>
            <a:r>
              <a:rPr lang="en-US" sz="1100" dirty="0"/>
              <a:t> </a:t>
            </a:r>
            <a:r>
              <a:rPr lang="en-US" sz="1400" dirty="0"/>
              <a:t>Nick (Interview 5) </a:t>
            </a:r>
          </a:p>
          <a:p>
            <a:endParaRPr lang="en-GB" sz="1400" dirty="0"/>
          </a:p>
          <a:p>
            <a:r>
              <a:rPr lang="en-GB" sz="1400" dirty="0"/>
              <a:t>Nick:	On first year I was looking at something the other day. I can’t remember which one it was and I was looking at it and thinking, I hated this tutor because of that….and now I’m like, they weren’t being mean it was a rubbish essay. …I was reading back through the feedback and I was like, if I submitted that now...would it even be a 40?! </a:t>
            </a:r>
          </a:p>
          <a:p>
            <a:r>
              <a:rPr lang="en-GB" sz="1400" dirty="0"/>
              <a:t>   </a:t>
            </a:r>
          </a:p>
        </p:txBody>
      </p:sp>
    </p:spTree>
    <p:extLst>
      <p:ext uri="{BB962C8B-B14F-4D97-AF65-F5344CB8AC3E}">
        <p14:creationId xmlns:p14="http://schemas.microsoft.com/office/powerpoint/2010/main" val="2388581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6337" y="1268760"/>
            <a:ext cx="8165697" cy="5832648"/>
          </a:xfrm>
        </p:spPr>
        <p:txBody>
          <a:bodyPr>
            <a:noAutofit/>
          </a:bodyPr>
          <a:lstStyle/>
          <a:p>
            <a:pPr>
              <a:lnSpc>
                <a:spcPct val="170000"/>
              </a:lnSpc>
            </a:pPr>
            <a:r>
              <a:rPr lang="en-GB" sz="1400" dirty="0"/>
              <a:t>Evidence to support the presence of therapeutic benefits within research interviews (Gale 1992).  </a:t>
            </a:r>
          </a:p>
          <a:p>
            <a:pPr>
              <a:lnSpc>
                <a:spcPct val="170000"/>
              </a:lnSpc>
            </a:pPr>
            <a:r>
              <a:rPr lang="en-GB" sz="1400" dirty="0"/>
              <a:t>Both rely on a trusting relationship between the participant and the interviewer (Murray 2003) although the nature of the relationship is slightly different.  </a:t>
            </a:r>
          </a:p>
          <a:p>
            <a:pPr>
              <a:lnSpc>
                <a:spcPct val="170000"/>
              </a:lnSpc>
            </a:pPr>
            <a:r>
              <a:rPr lang="en-GB" sz="1400" dirty="0"/>
              <a:t>For a research interview to have therapeutic benefits, questioning and dialogue is not focused on fixing the issue but probing experiences and understanding to fully relate to the participant’s point of view (Gale 1992; Murray 2003)</a:t>
            </a:r>
          </a:p>
          <a:p>
            <a:pPr>
              <a:lnSpc>
                <a:spcPct val="170000"/>
              </a:lnSpc>
            </a:pPr>
            <a:r>
              <a:rPr lang="en-GB" sz="1400" dirty="0"/>
              <a:t>The relationship can therefore feel more collaborative than a the therapist/patient relationship.  </a:t>
            </a:r>
          </a:p>
          <a:p>
            <a:pPr>
              <a:lnSpc>
                <a:spcPct val="170000"/>
              </a:lnSpc>
            </a:pPr>
            <a:r>
              <a:rPr lang="en-GB" sz="1400" dirty="0"/>
              <a:t>The probing of the participant’s perspective or experience could be interpreted as a genuine interest and care in the person and  could  be seen as the more desirable </a:t>
            </a:r>
            <a:r>
              <a:rPr lang="en-GB" sz="1400" dirty="0" err="1"/>
              <a:t>i</a:t>
            </a:r>
            <a:r>
              <a:rPr lang="en-GB" sz="1400" dirty="0"/>
              <a:t>-thou relationship (Buber 2013).  </a:t>
            </a:r>
          </a:p>
        </p:txBody>
      </p:sp>
      <p:sp>
        <p:nvSpPr>
          <p:cNvPr id="2" name="Rectangle 1"/>
          <p:cNvSpPr/>
          <p:nvPr/>
        </p:nvSpPr>
        <p:spPr>
          <a:xfrm>
            <a:off x="683568" y="834278"/>
            <a:ext cx="7978466" cy="461665"/>
          </a:xfrm>
          <a:prstGeom prst="rect">
            <a:avLst/>
          </a:prstGeom>
        </p:spPr>
        <p:txBody>
          <a:bodyPr wrap="none">
            <a:spAutoFit/>
          </a:bodyPr>
          <a:lstStyle/>
          <a:p>
            <a:r>
              <a:rPr lang="en-GB" sz="2400" dirty="0">
                <a:solidFill>
                  <a:srgbClr val="838D9B"/>
                </a:solidFill>
                <a:ea typeface="+mj-ea"/>
                <a:cs typeface="+mj-cs"/>
              </a:rPr>
              <a:t>Are research interviews therapeutic +/or cathartic ? </a:t>
            </a:r>
            <a:endParaRPr lang="en-GB" sz="1600" dirty="0"/>
          </a:p>
        </p:txBody>
      </p:sp>
    </p:spTree>
    <p:extLst>
      <p:ext uri="{BB962C8B-B14F-4D97-AF65-F5344CB8AC3E}">
        <p14:creationId xmlns:p14="http://schemas.microsoft.com/office/powerpoint/2010/main" val="649161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692696"/>
            <a:ext cx="8136904" cy="5616624"/>
          </a:xfrm>
        </p:spPr>
        <p:txBody>
          <a:bodyPr>
            <a:noAutofit/>
          </a:bodyPr>
          <a:lstStyle/>
          <a:p>
            <a:pPr>
              <a:lnSpc>
                <a:spcPct val="170000"/>
              </a:lnSpc>
            </a:pPr>
            <a:r>
              <a:rPr lang="en-GB" sz="1350" dirty="0"/>
              <a:t>A feature of research interviews (particularly those that follow a phenomenological approach) is that they encourage participants to ‘tell their story’ (Murray 2003 p.238).  Clear link between storytelling and Dennis’ (2018) reference to the use of narrative as a way of dealing with feedback experiences.</a:t>
            </a:r>
          </a:p>
          <a:p>
            <a:pPr>
              <a:lnSpc>
                <a:spcPct val="170000"/>
              </a:lnSpc>
            </a:pPr>
            <a:r>
              <a:rPr lang="en-GB" sz="1350" dirty="0"/>
              <a:t>Murray states ‘by telling their stories, participants took the first step in making sense of what had happened to them’  (2003 p.238) which is part of the recovery process.  Speaking about the experience can allow the participant to feel a sense of closure as emotional responses are revisited and alternative perspectives considered.   Maybe that the participant simply values the opportunity to ‘tell their story to someone who will listen:’  (Drury, Francis and Chapman 2007 p.384).  </a:t>
            </a:r>
          </a:p>
          <a:p>
            <a:pPr>
              <a:lnSpc>
                <a:spcPct val="170000"/>
              </a:lnSpc>
            </a:pPr>
            <a:r>
              <a:rPr lang="en-GB" sz="1350" dirty="0"/>
              <a:t>The process encourages deeper reflection, evaluation, self-awareness and can help normalise experiences (Harper and Cole 2012).    </a:t>
            </a:r>
          </a:p>
          <a:p>
            <a:pPr>
              <a:lnSpc>
                <a:spcPct val="170000"/>
              </a:lnSpc>
            </a:pPr>
            <a:endParaRPr lang="en-GB" sz="1350" dirty="0"/>
          </a:p>
        </p:txBody>
      </p:sp>
    </p:spTree>
    <p:extLst>
      <p:ext uri="{BB962C8B-B14F-4D97-AF65-F5344CB8AC3E}">
        <p14:creationId xmlns:p14="http://schemas.microsoft.com/office/powerpoint/2010/main" val="710651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 conclude</a:t>
            </a:r>
          </a:p>
        </p:txBody>
      </p:sp>
      <p:sp>
        <p:nvSpPr>
          <p:cNvPr id="3" name="Content Placeholder 2"/>
          <p:cNvSpPr>
            <a:spLocks noGrp="1"/>
          </p:cNvSpPr>
          <p:nvPr>
            <p:ph idx="1"/>
          </p:nvPr>
        </p:nvSpPr>
        <p:spPr/>
        <p:txBody>
          <a:bodyPr/>
          <a:lstStyle/>
          <a:p>
            <a:r>
              <a:rPr lang="en-GB" dirty="0"/>
              <a:t>Implications for :</a:t>
            </a:r>
          </a:p>
          <a:p>
            <a:pPr lvl="1"/>
            <a:r>
              <a:rPr lang="en-GB" dirty="0"/>
              <a:t>how we deliver feedback and ensure engagement with feedback;</a:t>
            </a:r>
          </a:p>
          <a:p>
            <a:pPr lvl="1"/>
            <a:r>
              <a:rPr lang="en-GB" dirty="0"/>
              <a:t>Time to talk through experiences without an agenda;</a:t>
            </a:r>
          </a:p>
          <a:p>
            <a:pPr lvl="1"/>
            <a:r>
              <a:rPr lang="en-GB" dirty="0"/>
              <a:t>Meaningful and mutual dialogue </a:t>
            </a:r>
          </a:p>
          <a:p>
            <a:pPr lvl="1"/>
            <a:r>
              <a:rPr lang="en-GB" dirty="0"/>
              <a:t>Developing strategies to deal with traumatic and stressful experiences</a:t>
            </a:r>
          </a:p>
        </p:txBody>
      </p:sp>
    </p:spTree>
    <p:extLst>
      <p:ext uri="{BB962C8B-B14F-4D97-AF65-F5344CB8AC3E}">
        <p14:creationId xmlns:p14="http://schemas.microsoft.com/office/powerpoint/2010/main" val="2941691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71400"/>
            <a:ext cx="7024744" cy="1143000"/>
          </a:xfrm>
        </p:spPr>
        <p:txBody>
          <a:bodyPr/>
          <a:lstStyle/>
          <a:p>
            <a:r>
              <a:rPr lang="en-GB" dirty="0"/>
              <a:t>References</a:t>
            </a:r>
          </a:p>
        </p:txBody>
      </p:sp>
      <p:sp>
        <p:nvSpPr>
          <p:cNvPr id="3" name="Content Placeholder 2"/>
          <p:cNvSpPr>
            <a:spLocks noGrp="1"/>
          </p:cNvSpPr>
          <p:nvPr>
            <p:ph idx="1"/>
          </p:nvPr>
        </p:nvSpPr>
        <p:spPr>
          <a:xfrm>
            <a:off x="395536" y="764704"/>
            <a:ext cx="8280920" cy="5328592"/>
          </a:xfrm>
        </p:spPr>
        <p:txBody>
          <a:bodyPr>
            <a:noAutofit/>
          </a:bodyPr>
          <a:lstStyle/>
          <a:p>
            <a:pPr lvl="0">
              <a:lnSpc>
                <a:spcPct val="150000"/>
              </a:lnSpc>
            </a:pPr>
            <a:r>
              <a:rPr lang="en-GB" sz="1025" dirty="0"/>
              <a:t>Bing-You, R.G. and Trowbridge, R.L. (2009) Why medical educators may be failing at feedback. </a:t>
            </a:r>
            <a:r>
              <a:rPr lang="en-GB" sz="1025" i="1" dirty="0"/>
              <a:t>Jama,</a:t>
            </a:r>
            <a:r>
              <a:rPr lang="en-GB" sz="1025" dirty="0"/>
              <a:t> 302 (12), pp.1330-1331.</a:t>
            </a:r>
          </a:p>
          <a:p>
            <a:pPr lvl="0">
              <a:lnSpc>
                <a:spcPct val="150000"/>
              </a:lnSpc>
            </a:pPr>
            <a:r>
              <a:rPr lang="en-GB" sz="1025" dirty="0"/>
              <a:t>Buber, M. (2013) </a:t>
            </a:r>
            <a:r>
              <a:rPr lang="en-GB" sz="1025" i="1" dirty="0"/>
              <a:t>I and Thou</a:t>
            </a:r>
            <a:r>
              <a:rPr lang="en-GB" sz="1025" dirty="0"/>
              <a:t>. London, Bloomsbury.</a:t>
            </a:r>
          </a:p>
          <a:p>
            <a:pPr lvl="0">
              <a:lnSpc>
                <a:spcPct val="150000"/>
              </a:lnSpc>
            </a:pPr>
            <a:r>
              <a:rPr lang="en-GB" sz="1025" dirty="0"/>
              <a:t>Dennis, A., Foy, M., </a:t>
            </a:r>
            <a:r>
              <a:rPr lang="en-GB" sz="1025" dirty="0" err="1"/>
              <a:t>Monrouxe</a:t>
            </a:r>
            <a:r>
              <a:rPr lang="en-GB" sz="1025" dirty="0"/>
              <a:t>, L. and Rees, C. (2018) Exploring trainer and trainee emotional talk in narratives about workplace-based feedback processes. </a:t>
            </a:r>
            <a:r>
              <a:rPr lang="en-GB" sz="1025" i="1" dirty="0"/>
              <a:t>Advances in Health Sciences Education,</a:t>
            </a:r>
            <a:r>
              <a:rPr lang="en-GB" sz="1025" dirty="0"/>
              <a:t> 23 (1), pp.75-93.</a:t>
            </a:r>
          </a:p>
          <a:p>
            <a:pPr lvl="0">
              <a:lnSpc>
                <a:spcPct val="150000"/>
              </a:lnSpc>
            </a:pPr>
            <a:r>
              <a:rPr lang="en-GB" sz="1025" dirty="0"/>
              <a:t>Drury, V., Francis, K. and Chapman, Y. (2007) Taming the Rescuer: The therapeutic nature of qualitative Research interviews. </a:t>
            </a:r>
            <a:r>
              <a:rPr lang="en-GB" sz="1025" i="1" dirty="0"/>
              <a:t>International Journal of Nursing Practice,</a:t>
            </a:r>
            <a:r>
              <a:rPr lang="en-GB" sz="1025" dirty="0"/>
              <a:t> 13 (6), pp.383-384.</a:t>
            </a:r>
          </a:p>
          <a:p>
            <a:pPr lvl="0">
              <a:lnSpc>
                <a:spcPct val="150000"/>
              </a:lnSpc>
            </a:pPr>
            <a:r>
              <a:rPr lang="en-GB" sz="1025" dirty="0"/>
              <a:t>Eva, K.W., </a:t>
            </a:r>
            <a:r>
              <a:rPr lang="en-GB" sz="1025" dirty="0" err="1"/>
              <a:t>Armson</a:t>
            </a:r>
            <a:r>
              <a:rPr lang="en-GB" sz="1025" dirty="0"/>
              <a:t>, H., </a:t>
            </a:r>
            <a:r>
              <a:rPr lang="en-GB" sz="1025" dirty="0" err="1"/>
              <a:t>Holmboe</a:t>
            </a:r>
            <a:r>
              <a:rPr lang="en-GB" sz="1025" dirty="0"/>
              <a:t>, E., Lockyer, J., </a:t>
            </a:r>
            <a:r>
              <a:rPr lang="en-GB" sz="1025" dirty="0" err="1"/>
              <a:t>Loney</a:t>
            </a:r>
            <a:r>
              <a:rPr lang="en-GB" sz="1025" dirty="0"/>
              <a:t>, E., Mann, K. and </a:t>
            </a:r>
            <a:r>
              <a:rPr lang="en-GB" sz="1025" dirty="0" err="1"/>
              <a:t>Sargeant</a:t>
            </a:r>
            <a:r>
              <a:rPr lang="en-GB" sz="1025" dirty="0"/>
              <a:t>, J. (2012) Factors influencing Responsiveness to feedback: on the interplay between fear, confidence, and reasoning processes. </a:t>
            </a:r>
            <a:r>
              <a:rPr lang="en-GB" sz="1025" i="1" dirty="0"/>
              <a:t>Advances in Health Sciences Education,</a:t>
            </a:r>
            <a:r>
              <a:rPr lang="en-GB" sz="1025" dirty="0"/>
              <a:t> 17 (1), pp.15-26.</a:t>
            </a:r>
          </a:p>
          <a:p>
            <a:pPr lvl="0">
              <a:lnSpc>
                <a:spcPct val="150000"/>
              </a:lnSpc>
            </a:pPr>
            <a:r>
              <a:rPr lang="en-GB" sz="1025" dirty="0"/>
              <a:t>Gale, J. (1992) When Research interviews are more therapeutic than therapy interviews. </a:t>
            </a:r>
            <a:r>
              <a:rPr lang="en-GB" sz="1025" i="1" dirty="0"/>
              <a:t>The Qualitative Report,</a:t>
            </a:r>
            <a:r>
              <a:rPr lang="en-GB" sz="1025" dirty="0"/>
              <a:t> 1 (4), pp.1-4.</a:t>
            </a:r>
          </a:p>
          <a:p>
            <a:pPr lvl="0">
              <a:lnSpc>
                <a:spcPct val="150000"/>
              </a:lnSpc>
            </a:pPr>
            <a:r>
              <a:rPr lang="en-GB" sz="1025" dirty="0"/>
              <a:t>Harper, M. and Cole, P. (2012) Member checking: can benefits be gained similar to group therapy? </a:t>
            </a:r>
            <a:r>
              <a:rPr lang="en-GB" sz="1025" i="1" dirty="0"/>
              <a:t>The Qualitative Report,</a:t>
            </a:r>
            <a:r>
              <a:rPr lang="en-GB" sz="1025" dirty="0"/>
              <a:t> 17 (2), pp.510-517.</a:t>
            </a:r>
          </a:p>
          <a:p>
            <a:pPr lvl="0">
              <a:lnSpc>
                <a:spcPct val="150000"/>
              </a:lnSpc>
            </a:pPr>
            <a:r>
              <a:rPr lang="en-GB" sz="1025" dirty="0" err="1"/>
              <a:t>Kvale</a:t>
            </a:r>
            <a:r>
              <a:rPr lang="en-GB" sz="1025" dirty="0"/>
              <a:t>, S. (2008) </a:t>
            </a:r>
            <a:r>
              <a:rPr lang="en-GB" sz="1025" i="1" dirty="0"/>
              <a:t>Doing Interviews</a:t>
            </a:r>
            <a:r>
              <a:rPr lang="en-GB" sz="1025" dirty="0"/>
              <a:t>. London, Sage.</a:t>
            </a:r>
          </a:p>
          <a:p>
            <a:pPr lvl="0">
              <a:lnSpc>
                <a:spcPct val="150000"/>
              </a:lnSpc>
            </a:pPr>
            <a:r>
              <a:rPr lang="en-GB" sz="1025" dirty="0"/>
              <a:t>Lester, S. (1999) </a:t>
            </a:r>
            <a:r>
              <a:rPr lang="en-GB" sz="1025" i="1" dirty="0"/>
              <a:t>An Introduction to Phenomenological Research. </a:t>
            </a:r>
            <a:r>
              <a:rPr lang="en-GB" sz="1025" dirty="0"/>
              <a:t>Available from </a:t>
            </a:r>
            <a:r>
              <a:rPr lang="en-GB" sz="1025" u="sng" dirty="0">
                <a:hlinkClick r:id="rId2"/>
              </a:rPr>
              <a:t>www.sld.demon.co.uk/resmethy.pdf</a:t>
            </a:r>
            <a:r>
              <a:rPr lang="en-GB" sz="1025" dirty="0"/>
              <a:t> [Accessed 23/2/15]. </a:t>
            </a:r>
          </a:p>
          <a:p>
            <a:pPr lvl="0">
              <a:lnSpc>
                <a:spcPct val="150000"/>
              </a:lnSpc>
            </a:pPr>
            <a:r>
              <a:rPr lang="en-GB" sz="1025" dirty="0"/>
              <a:t> Murray, B. (2003) Qualitative Research interviews: therapeutic benefits for the participants. </a:t>
            </a:r>
            <a:r>
              <a:rPr lang="en-GB" sz="1025" i="1" dirty="0"/>
              <a:t>Journal of Psychiatric and Mental Health Nursing,</a:t>
            </a:r>
            <a:r>
              <a:rPr lang="en-GB" sz="1025" dirty="0"/>
              <a:t> 10 (2), pp.233-236.</a:t>
            </a:r>
          </a:p>
          <a:p>
            <a:pPr lvl="0">
              <a:lnSpc>
                <a:spcPct val="150000"/>
              </a:lnSpc>
            </a:pPr>
            <a:r>
              <a:rPr lang="en-GB" sz="1025" dirty="0" err="1"/>
              <a:t>Pekrun</a:t>
            </a:r>
            <a:r>
              <a:rPr lang="en-GB" sz="1025" dirty="0"/>
              <a:t>, R., Goetz, T., </a:t>
            </a:r>
            <a:r>
              <a:rPr lang="en-GB" sz="1025" dirty="0" err="1"/>
              <a:t>Titz</a:t>
            </a:r>
            <a:r>
              <a:rPr lang="en-GB" sz="1025" dirty="0"/>
              <a:t>, W. and Perry, R.P. (2002) Academic emotions in students' self-regulated learning and achievement: A program of qualitative and quantitative Research . </a:t>
            </a:r>
            <a:r>
              <a:rPr lang="en-GB" sz="1025" i="1" dirty="0"/>
              <a:t>Educational Psychologist,</a:t>
            </a:r>
            <a:r>
              <a:rPr lang="en-GB" sz="1025" dirty="0"/>
              <a:t> 37 (2), pp.91-105.</a:t>
            </a:r>
          </a:p>
          <a:p>
            <a:pPr lvl="0">
              <a:lnSpc>
                <a:spcPct val="150000"/>
              </a:lnSpc>
            </a:pPr>
            <a:r>
              <a:rPr lang="en-GB" sz="1025" dirty="0"/>
              <a:t> </a:t>
            </a:r>
            <a:r>
              <a:rPr lang="en-GB" sz="1025" dirty="0" err="1"/>
              <a:t>Sargeant</a:t>
            </a:r>
            <a:r>
              <a:rPr lang="en-GB" sz="1025" dirty="0"/>
              <a:t>, J., </a:t>
            </a:r>
            <a:r>
              <a:rPr lang="en-GB" sz="1025" dirty="0" err="1"/>
              <a:t>Mcnaughton</a:t>
            </a:r>
            <a:r>
              <a:rPr lang="en-GB" sz="1025" dirty="0"/>
              <a:t>, E., Mercer, S., Murphy, D., Sullivan, P. and Bruce, D.A. (2011) Providing feedback: exploring a model (emotion, content, outcomes) for facilitating multisource feedback. </a:t>
            </a:r>
            <a:r>
              <a:rPr lang="en-GB" sz="1025" i="1" dirty="0"/>
              <a:t>Medical Teacher,</a:t>
            </a:r>
            <a:r>
              <a:rPr lang="en-GB" sz="1025" dirty="0"/>
              <a:t> 33 (9), pp.744-749.</a:t>
            </a:r>
          </a:p>
        </p:txBody>
      </p:sp>
    </p:spTree>
    <p:extLst>
      <p:ext uri="{BB962C8B-B14F-4D97-AF65-F5344CB8AC3E}">
        <p14:creationId xmlns:p14="http://schemas.microsoft.com/office/powerpoint/2010/main" val="484688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1142859"/>
            <a:ext cx="6492465" cy="600179"/>
          </a:xfrm>
        </p:spPr>
        <p:txBody>
          <a:bodyPr>
            <a:normAutofit/>
          </a:bodyPr>
          <a:lstStyle/>
          <a:p>
            <a:pPr algn="ctr"/>
            <a:r>
              <a:rPr lang="en-GB" sz="2800" dirty="0"/>
              <a:t>Introductions</a:t>
            </a:r>
          </a:p>
        </p:txBody>
      </p:sp>
      <p:sp>
        <p:nvSpPr>
          <p:cNvPr id="3" name="Text Placeholder 2"/>
          <p:cNvSpPr>
            <a:spLocks noGrp="1"/>
          </p:cNvSpPr>
          <p:nvPr>
            <p:ph type="body" idx="1"/>
          </p:nvPr>
        </p:nvSpPr>
        <p:spPr>
          <a:xfrm>
            <a:off x="755576" y="1700808"/>
            <a:ext cx="7632847" cy="4536504"/>
          </a:xfrm>
        </p:spPr>
        <p:txBody>
          <a:bodyPr>
            <a:normAutofit/>
          </a:bodyPr>
          <a:lstStyle/>
          <a:p>
            <a:pPr>
              <a:lnSpc>
                <a:spcPct val="150000"/>
              </a:lnSpc>
            </a:pPr>
            <a:r>
              <a:rPr lang="en-GB" sz="1600" dirty="0">
                <a:solidFill>
                  <a:schemeClr val="tx1"/>
                </a:solidFill>
              </a:rPr>
              <a:t>Caroline Elbra-Ramsay</a:t>
            </a:r>
          </a:p>
          <a:p>
            <a:pPr>
              <a:lnSpc>
                <a:spcPct val="150000"/>
              </a:lnSpc>
            </a:pPr>
            <a:r>
              <a:rPr lang="en-GB" sz="1600" dirty="0">
                <a:solidFill>
                  <a:schemeClr val="tx1"/>
                </a:solidFill>
              </a:rPr>
              <a:t>Deputy Head of School</a:t>
            </a:r>
          </a:p>
          <a:p>
            <a:pPr>
              <a:lnSpc>
                <a:spcPct val="150000"/>
              </a:lnSpc>
            </a:pPr>
            <a:r>
              <a:rPr lang="en-GB" sz="1600" dirty="0">
                <a:solidFill>
                  <a:schemeClr val="tx1"/>
                </a:solidFill>
              </a:rPr>
              <a:t>UG, PG (</a:t>
            </a:r>
            <a:r>
              <a:rPr lang="en-GB" sz="1600" dirty="0" err="1">
                <a:solidFill>
                  <a:schemeClr val="tx1"/>
                </a:solidFill>
              </a:rPr>
              <a:t>Uni</a:t>
            </a:r>
            <a:r>
              <a:rPr lang="en-GB" sz="1600" dirty="0">
                <a:solidFill>
                  <a:schemeClr val="tx1"/>
                </a:solidFill>
              </a:rPr>
              <a:t>) and SD</a:t>
            </a:r>
          </a:p>
          <a:p>
            <a:pPr>
              <a:lnSpc>
                <a:spcPct val="150000"/>
              </a:lnSpc>
            </a:pPr>
            <a:r>
              <a:rPr lang="en-GB" sz="1600" dirty="0">
                <a:solidFill>
                  <a:schemeClr val="tx1"/>
                </a:solidFill>
              </a:rPr>
              <a:t>Deputy </a:t>
            </a:r>
            <a:r>
              <a:rPr lang="en-GB" sz="1600" dirty="0" err="1">
                <a:solidFill>
                  <a:schemeClr val="tx1"/>
                </a:solidFill>
              </a:rPr>
              <a:t>headteacher</a:t>
            </a:r>
            <a:r>
              <a:rPr lang="en-GB" sz="1600" dirty="0">
                <a:solidFill>
                  <a:schemeClr val="tx1"/>
                </a:solidFill>
              </a:rPr>
              <a:t> with responsibility for Assessment</a:t>
            </a:r>
          </a:p>
          <a:p>
            <a:pPr>
              <a:lnSpc>
                <a:spcPct val="150000"/>
              </a:lnSpc>
            </a:pPr>
            <a:endParaRPr lang="en-GB" sz="1600" dirty="0">
              <a:solidFill>
                <a:schemeClr val="tx1"/>
              </a:solidFill>
            </a:endParaRPr>
          </a:p>
          <a:p>
            <a:pPr>
              <a:lnSpc>
                <a:spcPct val="150000"/>
              </a:lnSpc>
            </a:pPr>
            <a:r>
              <a:rPr lang="en-GB" sz="1600" dirty="0">
                <a:solidFill>
                  <a:schemeClr val="tx1"/>
                </a:solidFill>
              </a:rPr>
              <a:t>4</a:t>
            </a:r>
            <a:r>
              <a:rPr lang="en-GB" sz="1600" baseline="30000" dirty="0">
                <a:solidFill>
                  <a:schemeClr val="tx1"/>
                </a:solidFill>
              </a:rPr>
              <a:t>th</a:t>
            </a:r>
            <a:r>
              <a:rPr lang="en-GB" sz="1600" dirty="0">
                <a:solidFill>
                  <a:schemeClr val="tx1"/>
                </a:solidFill>
              </a:rPr>
              <a:t> year of PhD -In the process of completing data collection</a:t>
            </a:r>
          </a:p>
          <a:p>
            <a:pPr>
              <a:lnSpc>
                <a:spcPct val="150000"/>
              </a:lnSpc>
            </a:pPr>
            <a:endParaRPr lang="en-GB" sz="1600" dirty="0">
              <a:solidFill>
                <a:schemeClr val="tx1"/>
              </a:solidFill>
            </a:endParaRPr>
          </a:p>
          <a:p>
            <a:pPr marL="342900" indent="-342900">
              <a:lnSpc>
                <a:spcPct val="150000"/>
              </a:lnSpc>
              <a:buFont typeface="+mj-lt"/>
              <a:buAutoNum type="arabicPeriod"/>
            </a:pPr>
            <a:r>
              <a:rPr lang="en-GB" sz="1600" dirty="0">
                <a:solidFill>
                  <a:schemeClr val="tx1"/>
                </a:solidFill>
              </a:rPr>
              <a:t>Briefly outline the study and some of the key findings</a:t>
            </a:r>
          </a:p>
          <a:p>
            <a:pPr marL="342900" indent="-342900">
              <a:lnSpc>
                <a:spcPct val="150000"/>
              </a:lnSpc>
              <a:buFont typeface="+mj-lt"/>
              <a:buAutoNum type="arabicPeriod"/>
            </a:pPr>
            <a:r>
              <a:rPr lang="en-GB" sz="1600" dirty="0">
                <a:solidFill>
                  <a:schemeClr val="tx1"/>
                </a:solidFill>
              </a:rPr>
              <a:t>Interview transcripts that reveal emotional connection to feedback</a:t>
            </a:r>
          </a:p>
          <a:p>
            <a:pPr marL="342900" indent="-342900">
              <a:lnSpc>
                <a:spcPct val="150000"/>
              </a:lnSpc>
              <a:buFont typeface="+mj-lt"/>
              <a:buAutoNum type="arabicPeriod"/>
            </a:pPr>
            <a:r>
              <a:rPr lang="en-GB" sz="1600" dirty="0">
                <a:solidFill>
                  <a:schemeClr val="tx1"/>
                </a:solidFill>
              </a:rPr>
              <a:t>Explore whether the interviews themselves were therapeutic </a:t>
            </a:r>
          </a:p>
          <a:p>
            <a:endParaRPr lang="en-GB" sz="1600" dirty="0"/>
          </a:p>
        </p:txBody>
      </p:sp>
      <p:pic>
        <p:nvPicPr>
          <p:cNvPr id="4"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404664"/>
            <a:ext cx="1453832" cy="720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43220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908720"/>
            <a:ext cx="6492465" cy="600179"/>
          </a:xfrm>
        </p:spPr>
        <p:txBody>
          <a:bodyPr>
            <a:normAutofit/>
          </a:bodyPr>
          <a:lstStyle/>
          <a:p>
            <a:pPr algn="ctr"/>
            <a:r>
              <a:rPr lang="en-GB" sz="2800" dirty="0"/>
              <a:t>In a nutshell</a:t>
            </a:r>
          </a:p>
        </p:txBody>
      </p:sp>
      <p:sp>
        <p:nvSpPr>
          <p:cNvPr id="3" name="Text Placeholder 2"/>
          <p:cNvSpPr>
            <a:spLocks noGrp="1"/>
          </p:cNvSpPr>
          <p:nvPr>
            <p:ph type="body" idx="1"/>
          </p:nvPr>
        </p:nvSpPr>
        <p:spPr>
          <a:xfrm>
            <a:off x="755576" y="1628800"/>
            <a:ext cx="7632847" cy="4464496"/>
          </a:xfrm>
        </p:spPr>
        <p:txBody>
          <a:bodyPr>
            <a:noAutofit/>
          </a:bodyPr>
          <a:lstStyle/>
          <a:p>
            <a:pPr>
              <a:lnSpc>
                <a:spcPct val="170000"/>
              </a:lnSpc>
            </a:pPr>
            <a:r>
              <a:rPr lang="en-GB" sz="1600" dirty="0">
                <a:solidFill>
                  <a:schemeClr val="tx1"/>
                </a:solidFill>
              </a:rPr>
              <a:t>An exploration of how student teachers understand feedback across a three year undergraduate programme both as student and practising teacher.  This includes experiences of feedback, the meanings attributed to these experiences and the resulting reflection</a:t>
            </a:r>
          </a:p>
          <a:p>
            <a:pPr>
              <a:lnSpc>
                <a:spcPct val="170000"/>
              </a:lnSpc>
            </a:pPr>
            <a:endParaRPr lang="en-GB" sz="1600" dirty="0">
              <a:solidFill>
                <a:schemeClr val="tx1"/>
              </a:solidFill>
            </a:endParaRPr>
          </a:p>
          <a:p>
            <a:pPr>
              <a:lnSpc>
                <a:spcPct val="170000"/>
              </a:lnSpc>
            </a:pPr>
            <a:r>
              <a:rPr lang="en-GB" sz="1600" dirty="0">
                <a:solidFill>
                  <a:schemeClr val="tx1"/>
                </a:solidFill>
              </a:rPr>
              <a:t>Key Research Questions :</a:t>
            </a:r>
          </a:p>
          <a:p>
            <a:pPr lvl="0">
              <a:lnSpc>
                <a:spcPct val="170000"/>
              </a:lnSpc>
            </a:pPr>
            <a:r>
              <a:rPr lang="en-GB" sz="1600" dirty="0">
                <a:solidFill>
                  <a:schemeClr val="tx1"/>
                </a:solidFill>
              </a:rPr>
              <a:t>What are student teachers’ conceptions of feedback as a learner?</a:t>
            </a:r>
          </a:p>
          <a:p>
            <a:pPr lvl="0">
              <a:lnSpc>
                <a:spcPct val="170000"/>
              </a:lnSpc>
            </a:pPr>
            <a:r>
              <a:rPr lang="en-GB" sz="1600" dirty="0">
                <a:solidFill>
                  <a:schemeClr val="tx1"/>
                </a:solidFill>
              </a:rPr>
              <a:t>What are student teachers’ conceptions of feedback as practising primary school teachers?</a:t>
            </a:r>
          </a:p>
          <a:p>
            <a:pPr lvl="0">
              <a:lnSpc>
                <a:spcPct val="170000"/>
              </a:lnSpc>
            </a:pPr>
            <a:r>
              <a:rPr lang="en-GB" sz="1600" dirty="0">
                <a:solidFill>
                  <a:schemeClr val="tx1"/>
                </a:solidFill>
              </a:rPr>
              <a:t>What are the relationships between the developing understanding as a student and a student teacher?</a:t>
            </a:r>
          </a:p>
          <a:p>
            <a:pPr>
              <a:lnSpc>
                <a:spcPct val="170000"/>
              </a:lnSpc>
            </a:pPr>
            <a:endParaRPr lang="en-GB" sz="1600" dirty="0"/>
          </a:p>
        </p:txBody>
      </p:sp>
      <p:pic>
        <p:nvPicPr>
          <p:cNvPr id="4"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404664"/>
            <a:ext cx="1453832" cy="720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25782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052736"/>
            <a:ext cx="7920880" cy="600179"/>
          </a:xfrm>
        </p:spPr>
        <p:txBody>
          <a:bodyPr>
            <a:normAutofit/>
          </a:bodyPr>
          <a:lstStyle/>
          <a:p>
            <a:r>
              <a:rPr lang="en-GB" sz="2800" dirty="0"/>
              <a:t>Methodology </a:t>
            </a:r>
            <a:endParaRPr lang="en-GB" sz="2400" dirty="0"/>
          </a:p>
        </p:txBody>
      </p:sp>
      <p:sp>
        <p:nvSpPr>
          <p:cNvPr id="3" name="Text Placeholder 2"/>
          <p:cNvSpPr>
            <a:spLocks noGrp="1"/>
          </p:cNvSpPr>
          <p:nvPr>
            <p:ph type="body" idx="1"/>
          </p:nvPr>
        </p:nvSpPr>
        <p:spPr>
          <a:xfrm>
            <a:off x="611560" y="1700808"/>
            <a:ext cx="7992888" cy="1512168"/>
          </a:xfrm>
        </p:spPr>
        <p:txBody>
          <a:bodyPr>
            <a:noAutofit/>
          </a:bodyPr>
          <a:lstStyle/>
          <a:p>
            <a:r>
              <a:rPr lang="en-GB" sz="1600" dirty="0">
                <a:solidFill>
                  <a:schemeClr val="tx1"/>
                </a:solidFill>
              </a:rPr>
              <a:t>Intention to develop a clearer understanding of (the phenomena of) feedback by focusing on participants’ own individual perception of the experience (Lester 1999).  </a:t>
            </a:r>
          </a:p>
          <a:p>
            <a:r>
              <a:rPr lang="en-GB" sz="1600" dirty="0">
                <a:solidFill>
                  <a:schemeClr val="tx1"/>
                </a:solidFill>
              </a:rPr>
              <a:t>  </a:t>
            </a:r>
          </a:p>
          <a:p>
            <a:pPr marL="285750" indent="-285750">
              <a:lnSpc>
                <a:spcPct val="170000"/>
              </a:lnSpc>
              <a:buFont typeface="Arial" panose="020B0604020202020204" pitchFamily="34" charset="0"/>
              <a:buChar char="•"/>
            </a:pPr>
            <a:r>
              <a:rPr lang="en-GB" sz="1600" dirty="0">
                <a:solidFill>
                  <a:schemeClr val="tx1"/>
                </a:solidFill>
              </a:rPr>
              <a:t>8 x Undergraduates</a:t>
            </a:r>
          </a:p>
          <a:p>
            <a:pPr marL="285750" indent="-285750">
              <a:lnSpc>
                <a:spcPct val="170000"/>
              </a:lnSpc>
              <a:buFont typeface="Arial" panose="020B0604020202020204" pitchFamily="34" charset="0"/>
              <a:buChar char="•"/>
            </a:pPr>
            <a:r>
              <a:rPr lang="en-GB" sz="1600" dirty="0">
                <a:solidFill>
                  <a:schemeClr val="tx1"/>
                </a:solidFill>
              </a:rPr>
              <a:t>Longitudinal (Y1-Y3)</a:t>
            </a:r>
          </a:p>
          <a:p>
            <a:pPr marL="285750" indent="-285750">
              <a:lnSpc>
                <a:spcPct val="170000"/>
              </a:lnSpc>
              <a:buFont typeface="Arial" panose="020B0604020202020204" pitchFamily="34" charset="0"/>
              <a:buChar char="•"/>
            </a:pPr>
            <a:r>
              <a:rPr lang="en-GB" sz="1600" dirty="0">
                <a:solidFill>
                  <a:schemeClr val="tx1"/>
                </a:solidFill>
              </a:rPr>
              <a:t>2 data points per year (academic and placement)</a:t>
            </a:r>
          </a:p>
          <a:p>
            <a:pPr marL="285750" indent="-285750">
              <a:lnSpc>
                <a:spcPct val="170000"/>
              </a:lnSpc>
              <a:buFont typeface="Arial" panose="020B0604020202020204" pitchFamily="34" charset="0"/>
              <a:buChar char="•"/>
            </a:pPr>
            <a:r>
              <a:rPr lang="en-GB" sz="1600" dirty="0">
                <a:solidFill>
                  <a:schemeClr val="tx1"/>
                </a:solidFill>
              </a:rPr>
              <a:t>6 in total </a:t>
            </a:r>
          </a:p>
          <a:p>
            <a:pPr marL="285750" indent="-285750">
              <a:buFont typeface="Arial" panose="020B0604020202020204" pitchFamily="34" charset="0"/>
              <a:buChar char="•"/>
            </a:pPr>
            <a:endParaRPr lang="en-GB" sz="1600" dirty="0">
              <a:solidFill>
                <a:schemeClr val="tx1"/>
              </a:solidFill>
            </a:endParaRPr>
          </a:p>
          <a:p>
            <a:pPr marL="285750" indent="-285750">
              <a:buFont typeface="Arial" panose="020B0604020202020204" pitchFamily="34" charset="0"/>
              <a:buChar char="•"/>
            </a:pPr>
            <a:r>
              <a:rPr lang="en-GB" sz="1600" dirty="0">
                <a:solidFill>
                  <a:schemeClr val="tx1"/>
                </a:solidFill>
              </a:rPr>
              <a:t>Semi structured interview (with close reference to the research questions)</a:t>
            </a:r>
          </a:p>
          <a:p>
            <a:pPr marL="285750" indent="-285750">
              <a:buFont typeface="Arial" panose="020B0604020202020204" pitchFamily="34" charset="0"/>
              <a:buChar char="•"/>
            </a:pPr>
            <a:r>
              <a:rPr lang="en-GB" sz="1600" dirty="0">
                <a:solidFill>
                  <a:schemeClr val="tx1"/>
                </a:solidFill>
              </a:rPr>
              <a:t>Use of artefact</a:t>
            </a:r>
          </a:p>
          <a:p>
            <a:pPr marL="285750" indent="-285750">
              <a:buFont typeface="Arial" panose="020B0604020202020204" pitchFamily="34" charset="0"/>
              <a:buChar char="•"/>
            </a:pPr>
            <a:endParaRPr lang="en-GB" sz="1600" dirty="0">
              <a:solidFill>
                <a:schemeClr val="tx1"/>
              </a:solidFill>
            </a:endParaRPr>
          </a:p>
          <a:p>
            <a:pPr marL="285750" indent="-285750">
              <a:buFont typeface="Arial" panose="020B0604020202020204" pitchFamily="34" charset="0"/>
              <a:buChar char="•"/>
            </a:pPr>
            <a:r>
              <a:rPr lang="en-GB" sz="1600" dirty="0">
                <a:solidFill>
                  <a:schemeClr val="tx1"/>
                </a:solidFill>
              </a:rPr>
              <a:t>Experience of academic feedback</a:t>
            </a:r>
          </a:p>
          <a:p>
            <a:pPr marL="285750" indent="-285750">
              <a:buFont typeface="Arial" panose="020B0604020202020204" pitchFamily="34" charset="0"/>
              <a:buChar char="•"/>
            </a:pPr>
            <a:r>
              <a:rPr lang="en-GB" sz="1600" dirty="0">
                <a:solidFill>
                  <a:schemeClr val="tx1"/>
                </a:solidFill>
              </a:rPr>
              <a:t>Experience of school based feedback</a:t>
            </a:r>
          </a:p>
          <a:p>
            <a:r>
              <a:rPr lang="en-GB" sz="1600" dirty="0">
                <a:solidFill>
                  <a:schemeClr val="tx1"/>
                </a:solidFill>
              </a:rPr>
              <a:t> </a:t>
            </a:r>
          </a:p>
          <a:p>
            <a:r>
              <a:rPr lang="en-GB" sz="1600" dirty="0">
                <a:solidFill>
                  <a:schemeClr val="tx1"/>
                </a:solidFill>
              </a:rPr>
              <a:t> </a:t>
            </a:r>
          </a:p>
          <a:p>
            <a:r>
              <a:rPr lang="en-GB" sz="1600" dirty="0">
                <a:solidFill>
                  <a:schemeClr val="tx1"/>
                </a:solidFill>
              </a:rPr>
              <a:t> </a:t>
            </a:r>
          </a:p>
        </p:txBody>
      </p:sp>
      <p:pic>
        <p:nvPicPr>
          <p:cNvPr id="4"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404664"/>
            <a:ext cx="1453832" cy="720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28966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p:nvPr/>
        </p:nvGrpSpPr>
        <p:grpSpPr>
          <a:xfrm>
            <a:off x="679348" y="764704"/>
            <a:ext cx="3316324" cy="1225634"/>
            <a:chOff x="679348" y="764704"/>
            <a:chExt cx="3316324" cy="1225634"/>
          </a:xfrm>
          <a:solidFill>
            <a:srgbClr val="FFC000"/>
          </a:solidFill>
        </p:grpSpPr>
        <p:sp>
          <p:nvSpPr>
            <p:cNvPr id="4" name="Rectangle 3"/>
            <p:cNvSpPr/>
            <p:nvPr/>
          </p:nvSpPr>
          <p:spPr>
            <a:xfrm>
              <a:off x="679348" y="764704"/>
              <a:ext cx="3316324" cy="936104"/>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600" dirty="0"/>
                <a:t>Q1. What are student teachers’ conceptions of feedback as learners?</a:t>
              </a:r>
            </a:p>
          </p:txBody>
        </p:sp>
        <p:sp>
          <p:nvSpPr>
            <p:cNvPr id="6" name="Down Arrow 5"/>
            <p:cNvSpPr/>
            <p:nvPr/>
          </p:nvSpPr>
          <p:spPr>
            <a:xfrm>
              <a:off x="3563355" y="1270258"/>
              <a:ext cx="360040" cy="720080"/>
            </a:xfrm>
            <a:prstGeom prst="down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29" name="Group 28"/>
          <p:cNvGrpSpPr/>
          <p:nvPr/>
        </p:nvGrpSpPr>
        <p:grpSpPr>
          <a:xfrm>
            <a:off x="5393804" y="764704"/>
            <a:ext cx="3461820" cy="1187583"/>
            <a:chOff x="5393804" y="764704"/>
            <a:chExt cx="3461820" cy="1187583"/>
          </a:xfrm>
        </p:grpSpPr>
        <p:sp>
          <p:nvSpPr>
            <p:cNvPr id="5" name="Rectangle 4"/>
            <p:cNvSpPr/>
            <p:nvPr/>
          </p:nvSpPr>
          <p:spPr>
            <a:xfrm>
              <a:off x="5393804" y="764704"/>
              <a:ext cx="3461820"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600" dirty="0"/>
                <a:t>Q2. What are student teachers’ conceptions of feedback as practising primary school teachers?</a:t>
              </a:r>
            </a:p>
          </p:txBody>
        </p:sp>
        <p:sp>
          <p:nvSpPr>
            <p:cNvPr id="7" name="Down Arrow 6"/>
            <p:cNvSpPr/>
            <p:nvPr/>
          </p:nvSpPr>
          <p:spPr>
            <a:xfrm>
              <a:off x="8329389" y="1232207"/>
              <a:ext cx="360040" cy="720080"/>
            </a:xfrm>
            <a:prstGeom prst="down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2" name="Group 1"/>
          <p:cNvGrpSpPr/>
          <p:nvPr/>
        </p:nvGrpSpPr>
        <p:grpSpPr>
          <a:xfrm>
            <a:off x="157536" y="1952836"/>
            <a:ext cx="8713054" cy="883196"/>
            <a:chOff x="157536" y="1952836"/>
            <a:chExt cx="8713054" cy="883196"/>
          </a:xfrm>
        </p:grpSpPr>
        <p:sp>
          <p:nvSpPr>
            <p:cNvPr id="8" name="Rectangle 7"/>
            <p:cNvSpPr/>
            <p:nvPr/>
          </p:nvSpPr>
          <p:spPr>
            <a:xfrm>
              <a:off x="802507" y="1971936"/>
              <a:ext cx="2520280" cy="864096"/>
            </a:xfrm>
            <a:prstGeom prst="rect">
              <a:avLst/>
            </a:prstGeom>
            <a:solidFill>
              <a:schemeClr val="bg1">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2060"/>
                  </a:solidFill>
                </a:rPr>
                <a:t>YSJ University Modules</a:t>
              </a:r>
            </a:p>
          </p:txBody>
        </p:sp>
        <p:sp>
          <p:nvSpPr>
            <p:cNvPr id="11" name="Rectangle 10"/>
            <p:cNvSpPr/>
            <p:nvPr/>
          </p:nvSpPr>
          <p:spPr>
            <a:xfrm>
              <a:off x="5407918" y="1952836"/>
              <a:ext cx="2520280" cy="864096"/>
            </a:xfrm>
            <a:prstGeom prst="rect">
              <a:avLst/>
            </a:prstGeom>
            <a:solidFill>
              <a:schemeClr val="bg1">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2060"/>
                  </a:solidFill>
                </a:rPr>
                <a:t>School Experience 1</a:t>
              </a:r>
            </a:p>
          </p:txBody>
        </p:sp>
        <p:sp>
          <p:nvSpPr>
            <p:cNvPr id="14" name="Rectangle 13"/>
            <p:cNvSpPr/>
            <p:nvPr/>
          </p:nvSpPr>
          <p:spPr>
            <a:xfrm>
              <a:off x="3394795" y="1971936"/>
              <a:ext cx="864096" cy="8640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rgbClr val="002060"/>
                  </a:solidFill>
                </a:rPr>
                <a:t>Data Collection Point 1</a:t>
              </a:r>
            </a:p>
          </p:txBody>
        </p:sp>
        <p:sp>
          <p:nvSpPr>
            <p:cNvPr id="18" name="Rectangle 17"/>
            <p:cNvSpPr/>
            <p:nvPr/>
          </p:nvSpPr>
          <p:spPr>
            <a:xfrm>
              <a:off x="8006494" y="1952836"/>
              <a:ext cx="864096" cy="8640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rgbClr val="002060"/>
                  </a:solidFill>
                </a:rPr>
                <a:t>Data Collection Point 2</a:t>
              </a:r>
            </a:p>
          </p:txBody>
        </p:sp>
        <p:sp>
          <p:nvSpPr>
            <p:cNvPr id="22" name="Rectangle 21"/>
            <p:cNvSpPr/>
            <p:nvPr/>
          </p:nvSpPr>
          <p:spPr>
            <a:xfrm>
              <a:off x="157536" y="1970001"/>
              <a:ext cx="521812" cy="864096"/>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rgbClr val="002060"/>
                  </a:solidFill>
                </a:rPr>
                <a:t>Year 1</a:t>
              </a:r>
            </a:p>
          </p:txBody>
        </p:sp>
        <p:sp>
          <p:nvSpPr>
            <p:cNvPr id="24" name="Left-Right Arrow 23"/>
            <p:cNvSpPr/>
            <p:nvPr/>
          </p:nvSpPr>
          <p:spPr>
            <a:xfrm>
              <a:off x="4327798" y="2295972"/>
              <a:ext cx="1008112" cy="304936"/>
            </a:xfrm>
            <a:prstGeom prst="leftRightArrow">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3" name="Group 2"/>
          <p:cNvGrpSpPr/>
          <p:nvPr/>
        </p:nvGrpSpPr>
        <p:grpSpPr>
          <a:xfrm>
            <a:off x="152253" y="2961345"/>
            <a:ext cx="8720247" cy="892324"/>
            <a:chOff x="152253" y="2961345"/>
            <a:chExt cx="8720247" cy="892324"/>
          </a:xfrm>
        </p:grpSpPr>
        <p:sp>
          <p:nvSpPr>
            <p:cNvPr id="9" name="Rectangle 8"/>
            <p:cNvSpPr/>
            <p:nvPr/>
          </p:nvSpPr>
          <p:spPr>
            <a:xfrm>
              <a:off x="802507" y="2988432"/>
              <a:ext cx="2520280" cy="864096"/>
            </a:xfrm>
            <a:prstGeom prst="rect">
              <a:avLst/>
            </a:prstGeom>
            <a:solidFill>
              <a:schemeClr val="bg1">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2060"/>
                  </a:solidFill>
                </a:rPr>
                <a:t>YSJ University Modules</a:t>
              </a:r>
            </a:p>
          </p:txBody>
        </p:sp>
        <p:sp>
          <p:nvSpPr>
            <p:cNvPr id="12" name="Rectangle 11"/>
            <p:cNvSpPr/>
            <p:nvPr/>
          </p:nvSpPr>
          <p:spPr>
            <a:xfrm>
              <a:off x="5407918" y="2970473"/>
              <a:ext cx="2520280" cy="864096"/>
            </a:xfrm>
            <a:prstGeom prst="rect">
              <a:avLst/>
            </a:prstGeom>
            <a:solidFill>
              <a:schemeClr val="bg1">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2060"/>
                  </a:solidFill>
                </a:rPr>
                <a:t>School Experience 2</a:t>
              </a:r>
            </a:p>
          </p:txBody>
        </p:sp>
        <p:sp>
          <p:nvSpPr>
            <p:cNvPr id="16" name="Rectangle 15"/>
            <p:cNvSpPr/>
            <p:nvPr/>
          </p:nvSpPr>
          <p:spPr>
            <a:xfrm>
              <a:off x="3396705" y="2989573"/>
              <a:ext cx="864096" cy="8640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rgbClr val="002060"/>
                  </a:solidFill>
                </a:rPr>
                <a:t>Data Collection Point 3</a:t>
              </a:r>
            </a:p>
          </p:txBody>
        </p:sp>
        <p:sp>
          <p:nvSpPr>
            <p:cNvPr id="19" name="Rectangle 18"/>
            <p:cNvSpPr/>
            <p:nvPr/>
          </p:nvSpPr>
          <p:spPr>
            <a:xfrm>
              <a:off x="8008404" y="2970473"/>
              <a:ext cx="864096" cy="8640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rgbClr val="002060"/>
                  </a:solidFill>
                </a:rPr>
                <a:t>Data Collection Point 4</a:t>
              </a:r>
            </a:p>
          </p:txBody>
        </p:sp>
        <p:sp>
          <p:nvSpPr>
            <p:cNvPr id="23" name="Rectangle 22"/>
            <p:cNvSpPr/>
            <p:nvPr/>
          </p:nvSpPr>
          <p:spPr>
            <a:xfrm>
              <a:off x="152253" y="2961345"/>
              <a:ext cx="521812" cy="864096"/>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rgbClr val="002060"/>
                  </a:solidFill>
                </a:rPr>
                <a:t>Year 2</a:t>
              </a:r>
            </a:p>
          </p:txBody>
        </p:sp>
        <p:sp>
          <p:nvSpPr>
            <p:cNvPr id="25" name="Left-Right Arrow 24"/>
            <p:cNvSpPr/>
            <p:nvPr/>
          </p:nvSpPr>
          <p:spPr>
            <a:xfrm>
              <a:off x="4327798" y="3250053"/>
              <a:ext cx="1008112" cy="304936"/>
            </a:xfrm>
            <a:prstGeom prst="leftRightArrow">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15" name="Group 14"/>
          <p:cNvGrpSpPr/>
          <p:nvPr/>
        </p:nvGrpSpPr>
        <p:grpSpPr>
          <a:xfrm>
            <a:off x="157536" y="3948869"/>
            <a:ext cx="8713054" cy="903387"/>
            <a:chOff x="157536" y="3948869"/>
            <a:chExt cx="8713054" cy="903387"/>
          </a:xfrm>
        </p:grpSpPr>
        <p:sp>
          <p:nvSpPr>
            <p:cNvPr id="10" name="Rectangle 9"/>
            <p:cNvSpPr/>
            <p:nvPr/>
          </p:nvSpPr>
          <p:spPr>
            <a:xfrm>
              <a:off x="802507" y="3988160"/>
              <a:ext cx="2520280" cy="864096"/>
            </a:xfrm>
            <a:prstGeom prst="rect">
              <a:avLst/>
            </a:prstGeom>
            <a:solidFill>
              <a:schemeClr val="bg1">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2060"/>
                  </a:solidFill>
                </a:rPr>
                <a:t>YSJ University Modules</a:t>
              </a:r>
            </a:p>
          </p:txBody>
        </p:sp>
        <p:sp>
          <p:nvSpPr>
            <p:cNvPr id="13" name="Rectangle 12"/>
            <p:cNvSpPr/>
            <p:nvPr/>
          </p:nvSpPr>
          <p:spPr>
            <a:xfrm>
              <a:off x="5393804" y="3969060"/>
              <a:ext cx="2520280" cy="864096"/>
            </a:xfrm>
            <a:prstGeom prst="rect">
              <a:avLst/>
            </a:prstGeom>
            <a:solidFill>
              <a:schemeClr val="bg1">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2060"/>
                  </a:solidFill>
                </a:rPr>
                <a:t>School Experience 3</a:t>
              </a:r>
            </a:p>
          </p:txBody>
        </p:sp>
        <p:sp>
          <p:nvSpPr>
            <p:cNvPr id="17" name="Rectangle 16"/>
            <p:cNvSpPr/>
            <p:nvPr/>
          </p:nvSpPr>
          <p:spPr>
            <a:xfrm>
              <a:off x="3394795" y="3988160"/>
              <a:ext cx="864096" cy="8640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rgbClr val="002060"/>
                  </a:solidFill>
                </a:rPr>
                <a:t>Data Collection Point 5</a:t>
              </a:r>
            </a:p>
          </p:txBody>
        </p:sp>
        <p:sp>
          <p:nvSpPr>
            <p:cNvPr id="20" name="Rectangle 19"/>
            <p:cNvSpPr/>
            <p:nvPr/>
          </p:nvSpPr>
          <p:spPr>
            <a:xfrm>
              <a:off x="8006494" y="3969060"/>
              <a:ext cx="864096" cy="8640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rgbClr val="002060"/>
                  </a:solidFill>
                </a:rPr>
                <a:t>Data Collection Point 6</a:t>
              </a:r>
            </a:p>
          </p:txBody>
        </p:sp>
        <p:sp>
          <p:nvSpPr>
            <p:cNvPr id="21" name="Rectangle 20"/>
            <p:cNvSpPr/>
            <p:nvPr/>
          </p:nvSpPr>
          <p:spPr>
            <a:xfrm>
              <a:off x="157536" y="3948869"/>
              <a:ext cx="521812" cy="864096"/>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rgbClr val="002060"/>
                  </a:solidFill>
                </a:rPr>
                <a:t>Year 3</a:t>
              </a:r>
            </a:p>
          </p:txBody>
        </p:sp>
        <p:sp>
          <p:nvSpPr>
            <p:cNvPr id="26" name="Left-Right Arrow 25"/>
            <p:cNvSpPr/>
            <p:nvPr/>
          </p:nvSpPr>
          <p:spPr>
            <a:xfrm>
              <a:off x="4327798" y="4248640"/>
              <a:ext cx="1008112" cy="304936"/>
            </a:xfrm>
            <a:prstGeom prst="leftRightArrow">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30" name="Group 29"/>
          <p:cNvGrpSpPr/>
          <p:nvPr/>
        </p:nvGrpSpPr>
        <p:grpSpPr>
          <a:xfrm>
            <a:off x="2534655" y="4553576"/>
            <a:ext cx="4485617" cy="1467712"/>
            <a:chOff x="2534655" y="4553576"/>
            <a:chExt cx="4485617" cy="1467712"/>
          </a:xfrm>
        </p:grpSpPr>
        <p:sp>
          <p:nvSpPr>
            <p:cNvPr id="27" name="Rectangle 26"/>
            <p:cNvSpPr/>
            <p:nvPr/>
          </p:nvSpPr>
          <p:spPr>
            <a:xfrm>
              <a:off x="2534655" y="5013176"/>
              <a:ext cx="4485617"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600" dirty="0"/>
                <a:t>Q3. What are the relationships between the developing understanding of feedback as a student and a student teacher? </a:t>
              </a:r>
            </a:p>
          </p:txBody>
        </p:sp>
        <p:sp>
          <p:nvSpPr>
            <p:cNvPr id="36" name="Down Arrow 35"/>
            <p:cNvSpPr/>
            <p:nvPr/>
          </p:nvSpPr>
          <p:spPr>
            <a:xfrm>
              <a:off x="4651834" y="4553576"/>
              <a:ext cx="360040" cy="603616"/>
            </a:xfrm>
            <a:prstGeom prst="down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Tree>
    <p:extLst>
      <p:ext uri="{BB962C8B-B14F-4D97-AF65-F5344CB8AC3E}">
        <p14:creationId xmlns:p14="http://schemas.microsoft.com/office/powerpoint/2010/main" val="3921344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endParaRPr lang="en-GB" dirty="0"/>
          </a:p>
        </p:txBody>
      </p:sp>
      <p:sp>
        <p:nvSpPr>
          <p:cNvPr id="7" name="Footer Placeholder 6"/>
          <p:cNvSpPr>
            <a:spLocks noGrp="1"/>
          </p:cNvSpPr>
          <p:nvPr>
            <p:ph type="ftr" sz="quarter" idx="11"/>
          </p:nvPr>
        </p:nvSpPr>
        <p:spPr>
          <a:xfrm>
            <a:off x="10548664" y="4581128"/>
            <a:ext cx="3502152" cy="365125"/>
          </a:xfrm>
        </p:spPr>
        <p:txBody>
          <a:bodyPr/>
          <a:lstStyle/>
          <a:p>
            <a:endParaRPr lang="en-GB" dirty="0"/>
          </a:p>
        </p:txBody>
      </p:sp>
      <p:sp>
        <p:nvSpPr>
          <p:cNvPr id="8" name="Rectangle 7"/>
          <p:cNvSpPr/>
          <p:nvPr/>
        </p:nvSpPr>
        <p:spPr>
          <a:xfrm>
            <a:off x="539552" y="1196752"/>
            <a:ext cx="8064896" cy="4570482"/>
          </a:xfrm>
          <a:prstGeom prst="rect">
            <a:avLst/>
          </a:prstGeom>
          <a:solidFill>
            <a:schemeClr val="bg1"/>
          </a:solidFill>
          <a:ln>
            <a:solidFill>
              <a:schemeClr val="tx1"/>
            </a:solidFill>
          </a:ln>
        </p:spPr>
        <p:txBody>
          <a:bodyPr wrap="square">
            <a:spAutoFit/>
          </a:bodyPr>
          <a:lstStyle/>
          <a:p>
            <a:r>
              <a:rPr lang="en-GB" sz="1400" i="1" dirty="0"/>
              <a:t>Evie (Interview 3) :   </a:t>
            </a:r>
            <a:r>
              <a:rPr lang="en-US" sz="1400" dirty="0"/>
              <a:t>So it’s the (name of module) assignment, and I focused, I mean I barely read it I was so embarrassed of it, there was a lot of feedback, like I had a lot of comments and I used too many paragraphs, I’d not used paragraphs properly, and also just that I hadn’t kind of condensed what I was talking about….</a:t>
            </a:r>
            <a:r>
              <a:rPr lang="en-GB" sz="1400" dirty="0"/>
              <a:t> </a:t>
            </a:r>
            <a:r>
              <a:rPr lang="en-US" sz="1400" dirty="0"/>
              <a:t>it was written so nicely, bless the tutor, but there was just a lot wrong with it I think, and it did say how to improve…. …</a:t>
            </a:r>
            <a:r>
              <a:rPr lang="en-GB" sz="1400" dirty="0"/>
              <a:t>t</a:t>
            </a:r>
            <a:r>
              <a:rPr lang="en-US" sz="1400" dirty="0"/>
              <a:t>here’s just a sense that it wasn’t given the TLC that it needed. </a:t>
            </a:r>
            <a:endParaRPr lang="en-GB" sz="1400" dirty="0"/>
          </a:p>
          <a:p>
            <a:r>
              <a:rPr lang="en-US" sz="1400" dirty="0"/>
              <a:t> </a:t>
            </a:r>
            <a:endParaRPr lang="en-GB" sz="1400" dirty="0"/>
          </a:p>
          <a:p>
            <a:r>
              <a:rPr lang="en-US" sz="1400" b="1" dirty="0"/>
              <a:t>INT:	So is that why you felt embarrassed about it, because you could have sorted that?</a:t>
            </a:r>
            <a:endParaRPr lang="en-GB" sz="1400" dirty="0"/>
          </a:p>
          <a:p>
            <a:r>
              <a:rPr lang="en-US" sz="1400" dirty="0"/>
              <a:t> </a:t>
            </a:r>
            <a:endParaRPr lang="en-GB" sz="1400" dirty="0"/>
          </a:p>
          <a:p>
            <a:r>
              <a:rPr lang="en-US" sz="1400" dirty="0"/>
              <a:t>Evie:	Yeah</a:t>
            </a:r>
            <a:r>
              <a:rPr lang="en-GB" sz="1400" dirty="0"/>
              <a:t>…</a:t>
            </a:r>
            <a:r>
              <a:rPr lang="en-US" sz="1400" dirty="0"/>
              <a:t>Well I knew that I wouldn’t have done great in the past. I saw that there was a lot of writing and I thought ‘oh that doesn’t look good’ ..I knew there would be a lot wrong with it for it to be half a page of writing of how to improve and what’s gone wrong, so yeah I saw that and I was immediately ‘oh I don’t want to look at it’ because I knew it was going to be bad. </a:t>
            </a:r>
            <a:endParaRPr lang="en-GB" sz="1400" dirty="0"/>
          </a:p>
          <a:p>
            <a:r>
              <a:rPr lang="en-US" sz="1400" dirty="0"/>
              <a:t> </a:t>
            </a:r>
            <a:endParaRPr lang="en-GB" sz="1400" dirty="0"/>
          </a:p>
          <a:p>
            <a:r>
              <a:rPr lang="en-US" sz="1400" b="1" dirty="0"/>
              <a:t>INT:	Did you look at it?</a:t>
            </a:r>
            <a:endParaRPr lang="en-GB" sz="1400" dirty="0"/>
          </a:p>
          <a:p>
            <a:r>
              <a:rPr lang="en-US" sz="1400" dirty="0"/>
              <a:t> </a:t>
            </a:r>
            <a:endParaRPr lang="en-GB" sz="1400" dirty="0"/>
          </a:p>
          <a:p>
            <a:r>
              <a:rPr lang="en-US" sz="1400" dirty="0"/>
              <a:t>Evie:	Yeah I did, I don’t know I didn’t study it, I had a brief skim through, but I didn’t check back through my work because I was so put off. </a:t>
            </a:r>
            <a:endParaRPr lang="en-GB" sz="1400" dirty="0"/>
          </a:p>
          <a:p>
            <a:r>
              <a:rPr lang="en-US" sz="1100" dirty="0"/>
              <a:t> </a:t>
            </a:r>
            <a:endParaRPr lang="en-GB" sz="1100" dirty="0"/>
          </a:p>
        </p:txBody>
      </p:sp>
      <p:sp>
        <p:nvSpPr>
          <p:cNvPr id="4" name="Rectangle 3"/>
          <p:cNvSpPr/>
          <p:nvPr/>
        </p:nvSpPr>
        <p:spPr>
          <a:xfrm>
            <a:off x="611560" y="548680"/>
            <a:ext cx="2787943" cy="400110"/>
          </a:xfrm>
          <a:prstGeom prst="rect">
            <a:avLst/>
          </a:prstGeom>
        </p:spPr>
        <p:txBody>
          <a:bodyPr wrap="none">
            <a:spAutoFit/>
          </a:bodyPr>
          <a:lstStyle/>
          <a:p>
            <a:r>
              <a:rPr lang="en-GB" sz="2000" dirty="0">
                <a:solidFill>
                  <a:srgbClr val="838D9B"/>
                </a:solidFill>
                <a:ea typeface="+mj-ea"/>
                <a:cs typeface="+mj-cs"/>
              </a:rPr>
              <a:t>Feedback as trauma</a:t>
            </a:r>
          </a:p>
        </p:txBody>
      </p:sp>
    </p:spTree>
    <p:extLst>
      <p:ext uri="{BB962C8B-B14F-4D97-AF65-F5344CB8AC3E}">
        <p14:creationId xmlns:p14="http://schemas.microsoft.com/office/powerpoint/2010/main" val="1580398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endParaRPr lang="en-GB" dirty="0"/>
          </a:p>
        </p:txBody>
      </p:sp>
      <p:sp>
        <p:nvSpPr>
          <p:cNvPr id="7" name="Footer Placeholder 6"/>
          <p:cNvSpPr>
            <a:spLocks noGrp="1"/>
          </p:cNvSpPr>
          <p:nvPr>
            <p:ph type="ftr" sz="quarter" idx="11"/>
          </p:nvPr>
        </p:nvSpPr>
        <p:spPr/>
        <p:txBody>
          <a:bodyPr/>
          <a:lstStyle/>
          <a:p>
            <a:endParaRPr lang="en-GB" dirty="0"/>
          </a:p>
        </p:txBody>
      </p:sp>
      <p:sp>
        <p:nvSpPr>
          <p:cNvPr id="8" name="Rectangle 7"/>
          <p:cNvSpPr/>
          <p:nvPr/>
        </p:nvSpPr>
        <p:spPr>
          <a:xfrm>
            <a:off x="539552" y="692696"/>
            <a:ext cx="7992888" cy="5863144"/>
          </a:xfrm>
          <a:prstGeom prst="rect">
            <a:avLst/>
          </a:prstGeom>
          <a:solidFill>
            <a:schemeClr val="bg1"/>
          </a:solidFill>
          <a:ln>
            <a:solidFill>
              <a:schemeClr val="tx1"/>
            </a:solidFill>
          </a:ln>
        </p:spPr>
        <p:txBody>
          <a:bodyPr wrap="square">
            <a:spAutoFit/>
          </a:bodyPr>
          <a:lstStyle/>
          <a:p>
            <a:r>
              <a:rPr lang="en-US" sz="1100" dirty="0"/>
              <a:t> </a:t>
            </a:r>
            <a:endParaRPr lang="en-GB" sz="1100" dirty="0"/>
          </a:p>
          <a:p>
            <a:r>
              <a:rPr lang="en-US" sz="1400" b="1" dirty="0"/>
              <a:t>INT:	And have you done that since?</a:t>
            </a:r>
            <a:endParaRPr lang="en-GB" sz="1400" dirty="0"/>
          </a:p>
          <a:p>
            <a:r>
              <a:rPr lang="en-US" sz="1400" dirty="0"/>
              <a:t> </a:t>
            </a:r>
            <a:endParaRPr lang="en-GB" sz="1400" dirty="0"/>
          </a:p>
          <a:p>
            <a:r>
              <a:rPr lang="en-US" sz="1400" dirty="0"/>
              <a:t>Evie:	No….I should have re-read through before I started my next assignment, because that’s a logical step isn’t it, but I just couldn’t bear to look at it again, but yeah I know that will negatively impact because I don’t have those targets  in my mind, I probably couldn’t even tell you what they were. </a:t>
            </a:r>
            <a:endParaRPr lang="en-GB" sz="1400" dirty="0"/>
          </a:p>
          <a:p>
            <a:r>
              <a:rPr lang="en-US" sz="1400" b="1" dirty="0"/>
              <a:t> </a:t>
            </a:r>
            <a:endParaRPr lang="en-GB" sz="1400" dirty="0"/>
          </a:p>
          <a:p>
            <a:r>
              <a:rPr lang="en-US" sz="1400" b="1" dirty="0"/>
              <a:t>INT:	Have you reacted like that before with feedback?</a:t>
            </a:r>
            <a:endParaRPr lang="en-GB" sz="1400" dirty="0"/>
          </a:p>
          <a:p>
            <a:r>
              <a:rPr lang="en-US" sz="1400" dirty="0"/>
              <a:t> </a:t>
            </a:r>
            <a:endParaRPr lang="en-GB" sz="1400" dirty="0"/>
          </a:p>
          <a:p>
            <a:r>
              <a:rPr lang="en-US" sz="1400" dirty="0"/>
              <a:t>Evie:	Yeah, I think if something doesn’t go well I’m a bit…bury my head in the sand. </a:t>
            </a:r>
          </a:p>
          <a:p>
            <a:r>
              <a:rPr lang="en-US" sz="1400" b="1" dirty="0"/>
              <a:t> </a:t>
            </a:r>
            <a:endParaRPr lang="en-GB" sz="1400" dirty="0"/>
          </a:p>
          <a:p>
            <a:r>
              <a:rPr lang="en-US" sz="1400" b="1" dirty="0"/>
              <a:t>INT:	Would you ever share that assignment with anyone else?</a:t>
            </a:r>
            <a:endParaRPr lang="en-GB" sz="1400" dirty="0"/>
          </a:p>
          <a:p>
            <a:r>
              <a:rPr lang="en-US" sz="1400" dirty="0"/>
              <a:t> </a:t>
            </a:r>
            <a:endParaRPr lang="en-GB" sz="1400" dirty="0"/>
          </a:p>
          <a:p>
            <a:r>
              <a:rPr lang="en-US" sz="1400" dirty="0"/>
              <a:t>Evie:	Anonymously, umm no I don’t know. I couldn’t even get anyone to proof read it because I was so embarrassed of it. </a:t>
            </a:r>
            <a:endParaRPr lang="en-GB" sz="1400" dirty="0"/>
          </a:p>
          <a:p>
            <a:r>
              <a:rPr lang="en-US" sz="1400" dirty="0"/>
              <a:t> </a:t>
            </a:r>
            <a:endParaRPr lang="en-GB" sz="1400" dirty="0"/>
          </a:p>
          <a:p>
            <a:r>
              <a:rPr lang="en-US" sz="1400" dirty="0"/>
              <a:t>  </a:t>
            </a:r>
            <a:r>
              <a:rPr lang="en-US" sz="1400" b="1" dirty="0"/>
              <a:t>INT:	It sounds like you’re still recovering from that?</a:t>
            </a:r>
            <a:endParaRPr lang="en-GB" sz="1400" dirty="0"/>
          </a:p>
          <a:p>
            <a:r>
              <a:rPr lang="en-US" sz="1400" dirty="0"/>
              <a:t> </a:t>
            </a:r>
            <a:endParaRPr lang="en-GB" sz="1400" dirty="0"/>
          </a:p>
          <a:p>
            <a:r>
              <a:rPr lang="en-US" sz="1400" dirty="0"/>
              <a:t>Evie:	Yeah, the trauma. … I should, I need to look back on my targets and things so I know for the next one…if it was a paper submission I probably would have burnt it or thrown it out. </a:t>
            </a:r>
            <a:endParaRPr lang="en-GB" sz="1400" dirty="0"/>
          </a:p>
          <a:p>
            <a:r>
              <a:rPr lang="en-US" sz="1400" dirty="0"/>
              <a:t> </a:t>
            </a:r>
            <a:r>
              <a:rPr lang="en-US" sz="1400" b="1" dirty="0"/>
              <a:t> </a:t>
            </a:r>
            <a:endParaRPr lang="en-GB" sz="1400" dirty="0"/>
          </a:p>
          <a:p>
            <a:r>
              <a:rPr lang="en-US" sz="1400" b="1" dirty="0"/>
              <a:t>INT:	Have you done that before?</a:t>
            </a:r>
            <a:endParaRPr lang="en-GB" sz="1400" dirty="0"/>
          </a:p>
          <a:p>
            <a:r>
              <a:rPr lang="en-US" sz="1400" dirty="0"/>
              <a:t> </a:t>
            </a:r>
            <a:endParaRPr lang="en-GB" sz="1400" dirty="0"/>
          </a:p>
          <a:p>
            <a:r>
              <a:rPr lang="en-US" sz="1400" dirty="0"/>
              <a:t>Evie:	yes, with my A levels, … just get rid of it. …because I just don’t want to look at it again…</a:t>
            </a:r>
            <a:endParaRPr lang="en-GB" sz="1400" dirty="0"/>
          </a:p>
        </p:txBody>
      </p:sp>
    </p:spTree>
    <p:extLst>
      <p:ext uri="{BB962C8B-B14F-4D97-AF65-F5344CB8AC3E}">
        <p14:creationId xmlns:p14="http://schemas.microsoft.com/office/powerpoint/2010/main" val="3688385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endParaRPr lang="en-GB" dirty="0"/>
          </a:p>
        </p:txBody>
      </p:sp>
      <p:sp>
        <p:nvSpPr>
          <p:cNvPr id="7" name="Footer Placeholder 6"/>
          <p:cNvSpPr>
            <a:spLocks noGrp="1"/>
          </p:cNvSpPr>
          <p:nvPr>
            <p:ph type="ftr" sz="quarter" idx="11"/>
          </p:nvPr>
        </p:nvSpPr>
        <p:spPr/>
        <p:txBody>
          <a:bodyPr/>
          <a:lstStyle/>
          <a:p>
            <a:endParaRPr lang="en-GB" dirty="0"/>
          </a:p>
        </p:txBody>
      </p:sp>
      <p:sp>
        <p:nvSpPr>
          <p:cNvPr id="8" name="Rectangle 7"/>
          <p:cNvSpPr/>
          <p:nvPr/>
        </p:nvSpPr>
        <p:spPr>
          <a:xfrm>
            <a:off x="539552" y="692696"/>
            <a:ext cx="7992888" cy="5693866"/>
          </a:xfrm>
          <a:prstGeom prst="rect">
            <a:avLst/>
          </a:prstGeom>
          <a:solidFill>
            <a:schemeClr val="bg1"/>
          </a:solidFill>
          <a:ln>
            <a:solidFill>
              <a:schemeClr val="tx1"/>
            </a:solidFill>
          </a:ln>
        </p:spPr>
        <p:txBody>
          <a:bodyPr wrap="square">
            <a:spAutoFit/>
          </a:bodyPr>
          <a:lstStyle/>
          <a:p>
            <a:r>
              <a:rPr lang="en-US" sz="1100" dirty="0"/>
              <a:t> </a:t>
            </a:r>
            <a:r>
              <a:rPr lang="en-US" sz="1400" dirty="0"/>
              <a:t>Nick (Interview 1) </a:t>
            </a:r>
          </a:p>
          <a:p>
            <a:endParaRPr lang="en-GB" sz="1400" dirty="0"/>
          </a:p>
          <a:p>
            <a:r>
              <a:rPr lang="en-GB" sz="1400" dirty="0"/>
              <a:t>Nick:	Quite disheartened, I’d say.  I thought that our presentation was really good… once we got it all in place we thought we’d got a really good solid presentation .  I've got friends who are in second year and when we showed them our presentation , they came in and pretended to be an examiner and they were like, </a:t>
            </a:r>
            <a:r>
              <a:rPr lang="en-GB" sz="1400" i="1" dirty="0"/>
              <a:t>“This is really good.  This seems quite similar to what we did.”</a:t>
            </a:r>
            <a:r>
              <a:rPr lang="en-GB" sz="1400" dirty="0"/>
              <a:t> The feedback, literally, just came back, </a:t>
            </a:r>
            <a:r>
              <a:rPr lang="en-GB" sz="1400" i="1" dirty="0"/>
              <a:t>“You’ve not done differentiation,”</a:t>
            </a:r>
            <a:r>
              <a:rPr lang="en-GB" sz="1400" dirty="0"/>
              <a:t> and not much feedback in terms of positive praise like, </a:t>
            </a:r>
            <a:r>
              <a:rPr lang="en-GB" sz="1400" i="1" dirty="0"/>
              <a:t>“You’ve done this, which is really creative.”</a:t>
            </a:r>
            <a:r>
              <a:rPr lang="en-GB" sz="1400" dirty="0"/>
              <a:t>  We were just like, </a:t>
            </a:r>
            <a:r>
              <a:rPr lang="en-GB" sz="1400" i="1" dirty="0"/>
              <a:t>“Really?!  That’s what you're going to grab on to and give us the main feedback like...”</a:t>
            </a:r>
            <a:endParaRPr lang="en-GB" sz="1400" dirty="0"/>
          </a:p>
          <a:p>
            <a:r>
              <a:rPr lang="en-GB" sz="1400" dirty="0"/>
              <a:t> </a:t>
            </a:r>
          </a:p>
          <a:p>
            <a:r>
              <a:rPr lang="en-GB" sz="1400" b="1" dirty="0"/>
              <a:t>INT:	Has your response to it changed over time?</a:t>
            </a:r>
            <a:endParaRPr lang="en-GB" sz="1400" dirty="0"/>
          </a:p>
          <a:p>
            <a:r>
              <a:rPr lang="en-GB" sz="1400" b="1" dirty="0"/>
              <a:t> </a:t>
            </a:r>
            <a:endParaRPr lang="en-GB" sz="1400" dirty="0"/>
          </a:p>
          <a:p>
            <a:r>
              <a:rPr lang="en-GB" sz="1400" dirty="0"/>
              <a:t>Nick:	Yeah.  When I first got given the feedback it was more angry. Initially when the presentation finished, we knew we were going to get some form of feedback that was going to be critical …so we were a bit angry.  Then it went to disheartened, when I got the feedback and I was just like, </a:t>
            </a:r>
            <a:r>
              <a:rPr lang="en-GB" sz="1400" i="1" dirty="0"/>
              <a:t>“Really, that’s what it’s come to?”</a:t>
            </a:r>
            <a:r>
              <a:rPr lang="en-GB" sz="1400" dirty="0"/>
              <a:t>  Now, I'm all right with it.  When I talk about it I get still a bit agitated sometimes, but then I think, </a:t>
            </a:r>
            <a:r>
              <a:rPr lang="en-GB" sz="1400" i="1" dirty="0"/>
              <a:t>“It’s first year.  It doesn’t count towards my end grade overall and all I need to think is maybe differentiation should have been in there in some form and we would have got a better grade,’  </a:t>
            </a:r>
            <a:r>
              <a:rPr lang="en-GB" sz="1400" dirty="0"/>
              <a:t>You go from having an emotional response to it and feeling... especially something like this module.  It takes up so much of your time and you're doing such a creative thing and you're pouring yourself into it.  You’re not just writing an essay.  It’s a creative thing so you're thinking a lot and you're sort of putting yourself out there a little bit and thinking, </a:t>
            </a:r>
            <a:r>
              <a:rPr lang="en-GB" sz="1400" i="1" dirty="0"/>
              <a:t>“I think this is a really good idea.  What do you think?”</a:t>
            </a:r>
            <a:endParaRPr lang="en-GB" sz="1400" dirty="0"/>
          </a:p>
          <a:p>
            <a:r>
              <a:rPr lang="en-GB" sz="1400" dirty="0"/>
              <a:t> </a:t>
            </a:r>
          </a:p>
        </p:txBody>
      </p:sp>
    </p:spTree>
    <p:extLst>
      <p:ext uri="{BB962C8B-B14F-4D97-AF65-F5344CB8AC3E}">
        <p14:creationId xmlns:p14="http://schemas.microsoft.com/office/powerpoint/2010/main" val="967653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endParaRPr lang="en-GB" dirty="0"/>
          </a:p>
        </p:txBody>
      </p:sp>
      <p:sp>
        <p:nvSpPr>
          <p:cNvPr id="7" name="Footer Placeholder 6"/>
          <p:cNvSpPr>
            <a:spLocks noGrp="1"/>
          </p:cNvSpPr>
          <p:nvPr>
            <p:ph type="ftr" sz="quarter" idx="11"/>
          </p:nvPr>
        </p:nvSpPr>
        <p:spPr/>
        <p:txBody>
          <a:bodyPr/>
          <a:lstStyle/>
          <a:p>
            <a:endParaRPr lang="en-GB" dirty="0"/>
          </a:p>
        </p:txBody>
      </p:sp>
      <p:sp>
        <p:nvSpPr>
          <p:cNvPr id="8" name="Rectangle 7"/>
          <p:cNvSpPr/>
          <p:nvPr/>
        </p:nvSpPr>
        <p:spPr>
          <a:xfrm>
            <a:off x="827584" y="692696"/>
            <a:ext cx="7704856" cy="2664296"/>
          </a:xfrm>
          <a:prstGeom prst="rect">
            <a:avLst/>
          </a:prstGeom>
          <a:solidFill>
            <a:schemeClr val="bg1"/>
          </a:solidFill>
          <a:ln>
            <a:solidFill>
              <a:schemeClr val="tx1"/>
            </a:solidFill>
          </a:ln>
        </p:spPr>
        <p:txBody>
          <a:bodyPr wrap="square">
            <a:spAutoFit/>
          </a:bodyPr>
          <a:lstStyle/>
          <a:p>
            <a:r>
              <a:rPr lang="en-GB" sz="1400" b="1" dirty="0"/>
              <a:t> </a:t>
            </a:r>
            <a:endParaRPr lang="en-GB" sz="1400" dirty="0"/>
          </a:p>
          <a:p>
            <a:r>
              <a:rPr lang="en-GB" sz="1400" dirty="0"/>
              <a:t> </a:t>
            </a:r>
          </a:p>
          <a:p>
            <a:r>
              <a:rPr lang="en-GB" sz="1400" dirty="0"/>
              <a:t>You feel more vulnerable, I think.  With anything that you're vulnerable about, any feedback that you get, be good or bad, is always going to spark a really emotional response.  I think I've had written work back that I've not had amazing grades for and I've had quite harsh feedback, but that doesn’t stick in my mind as being one that I'm a bit like, </a:t>
            </a:r>
            <a:r>
              <a:rPr lang="en-GB" sz="1400" i="1" dirty="0"/>
              <a:t>“Blah...”</a:t>
            </a:r>
            <a:r>
              <a:rPr lang="en-GB" sz="1400" dirty="0"/>
              <a:t>   With this one, because it was the creative thing, you feel that you're putting... I think of myself as a creative teacher and a creative person as well.  That’s my sort of area of specialism, creativity and expressiveness, so then to have that criticised I’d be like, </a:t>
            </a:r>
            <a:r>
              <a:rPr lang="en-GB" sz="1400" i="1" dirty="0"/>
              <a:t>“But that’s what I know I can do well.”</a:t>
            </a:r>
            <a:r>
              <a:rPr lang="en-GB" sz="1400" dirty="0"/>
              <a:t>... because you care about it so much it does feel a lot more personal.</a:t>
            </a:r>
          </a:p>
          <a:p>
            <a:r>
              <a:rPr lang="en-GB" sz="1400" dirty="0"/>
              <a:t> </a:t>
            </a:r>
          </a:p>
        </p:txBody>
      </p:sp>
    </p:spTree>
    <p:extLst>
      <p:ext uri="{BB962C8B-B14F-4D97-AF65-F5344CB8AC3E}">
        <p14:creationId xmlns:p14="http://schemas.microsoft.com/office/powerpoint/2010/main" val="7225393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507</TotalTime>
  <Words>2629</Words>
  <Application>Microsoft Office PowerPoint</Application>
  <PresentationFormat>On-screen Show (4:3)</PresentationFormat>
  <Paragraphs>149</Paragraphs>
  <Slides>16</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Century Gothic</vt:lpstr>
      <vt:lpstr>Wingdings 2</vt:lpstr>
      <vt:lpstr>Austin</vt:lpstr>
      <vt:lpstr>Finding time to talk; the benefits of dialogic interviews in developing pedagogical understanding and resilience within ITE students</vt:lpstr>
      <vt:lpstr>Introductions</vt:lpstr>
      <vt:lpstr>In a nutshell</vt:lpstr>
      <vt:lpstr>Methodology </vt:lpstr>
      <vt:lpstr>PowerPoint Presentation</vt:lpstr>
      <vt:lpstr>PowerPoint Presentation</vt:lpstr>
      <vt:lpstr>PowerPoint Presentation</vt:lpstr>
      <vt:lpstr>PowerPoint Presentation</vt:lpstr>
      <vt:lpstr>PowerPoint Presentation</vt:lpstr>
      <vt:lpstr>PowerPoint Presentation</vt:lpstr>
      <vt:lpstr>Post Interviews</vt:lpstr>
      <vt:lpstr>PowerPoint Presentation</vt:lpstr>
      <vt:lpstr>PowerPoint Presentation</vt:lpstr>
      <vt:lpstr>PowerPoint Presentation</vt:lpstr>
      <vt:lpstr>To conclude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Finding time to talk; the benefits of dialogic interviews in developing pedagogical understanding and resilience within ITE students</dc:title>
  <dc:creator>Administrator</dc:creator>
  <cp:lastModifiedBy>Caroline Elbra-Ramsay</cp:lastModifiedBy>
  <cp:revision>27</cp:revision>
  <dcterms:created xsi:type="dcterms:W3CDTF">2018-03-15T13:04:15Z</dcterms:created>
  <dcterms:modified xsi:type="dcterms:W3CDTF">2021-07-20T14:35:24Z</dcterms:modified>
</cp:coreProperties>
</file>