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notesSlides/notesSlide3.xml" ContentType="application/vnd.openxmlformats-officedocument.presentationml.notesSlide+xml"/>
  <Override PartName="/ppt/theme/themeOverride5.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7.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8.xml" ContentType="application/vnd.openxmlformats-officedocument.themeOverr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9.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10.xml" ContentType="application/vnd.openxmlformats-officedocument.themeOverr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7"/>
  </p:notesMasterIdLst>
  <p:sldIdLst>
    <p:sldId id="278" r:id="rId5"/>
    <p:sldId id="279" r:id="rId6"/>
    <p:sldId id="299" r:id="rId7"/>
    <p:sldId id="280" r:id="rId8"/>
    <p:sldId id="293" r:id="rId9"/>
    <p:sldId id="295" r:id="rId10"/>
    <p:sldId id="296" r:id="rId11"/>
    <p:sldId id="282" r:id="rId12"/>
    <p:sldId id="297" r:id="rId13"/>
    <p:sldId id="287" r:id="rId14"/>
    <p:sldId id="294" r:id="rId15"/>
    <p:sldId id="281" r:id="rId16"/>
    <p:sldId id="289" r:id="rId17"/>
    <p:sldId id="304" r:id="rId18"/>
    <p:sldId id="257" r:id="rId19"/>
    <p:sldId id="288" r:id="rId20"/>
    <p:sldId id="290" r:id="rId21"/>
    <p:sldId id="264" r:id="rId22"/>
    <p:sldId id="301" r:id="rId23"/>
    <p:sldId id="300" r:id="rId24"/>
    <p:sldId id="256" r:id="rId25"/>
    <p:sldId id="29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976" autoAdjust="0"/>
  </p:normalViewPr>
  <p:slideViewPr>
    <p:cSldViewPr snapToGrid="0">
      <p:cViewPr varScale="1">
        <p:scale>
          <a:sx n="44" d="100"/>
          <a:sy n="44" d="100"/>
        </p:scale>
        <p:origin x="163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Elbra-Ramsay" userId="0593903a-9db5-48c1-888b-97fc3c45a4af" providerId="ADAL" clId="{0327637A-E9AC-4265-840D-4A5FC229ED18}"/>
    <pc:docChg chg="delSld modSld">
      <pc:chgData name="Caroline Elbra-Ramsay" userId="0593903a-9db5-48c1-888b-97fc3c45a4af" providerId="ADAL" clId="{0327637A-E9AC-4265-840D-4A5FC229ED18}" dt="2021-11-08T09:47:51.418" v="28" actId="2696"/>
      <pc:docMkLst>
        <pc:docMk/>
      </pc:docMkLst>
      <pc:sldChg chg="modNotesTx">
        <pc:chgData name="Caroline Elbra-Ramsay" userId="0593903a-9db5-48c1-888b-97fc3c45a4af" providerId="ADAL" clId="{0327637A-E9AC-4265-840D-4A5FC229ED18}" dt="2021-11-08T09:46:18.026" v="0" actId="6549"/>
        <pc:sldMkLst>
          <pc:docMk/>
          <pc:sldMk cId="3220235682" sldId="279"/>
        </pc:sldMkLst>
      </pc:sldChg>
      <pc:sldChg chg="modNotesTx">
        <pc:chgData name="Caroline Elbra-Ramsay" userId="0593903a-9db5-48c1-888b-97fc3c45a4af" providerId="ADAL" clId="{0327637A-E9AC-4265-840D-4A5FC229ED18}" dt="2021-11-08T09:46:27.761" v="2" actId="6549"/>
        <pc:sldMkLst>
          <pc:docMk/>
          <pc:sldMk cId="2421497105" sldId="280"/>
        </pc:sldMkLst>
      </pc:sldChg>
      <pc:sldChg chg="modNotesTx">
        <pc:chgData name="Caroline Elbra-Ramsay" userId="0593903a-9db5-48c1-888b-97fc3c45a4af" providerId="ADAL" clId="{0327637A-E9AC-4265-840D-4A5FC229ED18}" dt="2021-11-08T09:46:41.853" v="10" actId="20577"/>
        <pc:sldMkLst>
          <pc:docMk/>
          <pc:sldMk cId="1136531061" sldId="282"/>
        </pc:sldMkLst>
      </pc:sldChg>
      <pc:sldChg chg="del">
        <pc:chgData name="Caroline Elbra-Ramsay" userId="0593903a-9db5-48c1-888b-97fc3c45a4af" providerId="ADAL" clId="{0327637A-E9AC-4265-840D-4A5FC229ED18}" dt="2021-11-08T09:47:24.566" v="26" actId="2696"/>
        <pc:sldMkLst>
          <pc:docMk/>
          <pc:sldMk cId="2636079813" sldId="286"/>
        </pc:sldMkLst>
      </pc:sldChg>
      <pc:sldChg chg="modNotesTx">
        <pc:chgData name="Caroline Elbra-Ramsay" userId="0593903a-9db5-48c1-888b-97fc3c45a4af" providerId="ADAL" clId="{0327637A-E9AC-4265-840D-4A5FC229ED18}" dt="2021-11-08T09:46:50.656" v="14" actId="20577"/>
        <pc:sldMkLst>
          <pc:docMk/>
          <pc:sldMk cId="3769798007" sldId="287"/>
        </pc:sldMkLst>
      </pc:sldChg>
      <pc:sldChg chg="modNotesTx">
        <pc:chgData name="Caroline Elbra-Ramsay" userId="0593903a-9db5-48c1-888b-97fc3c45a4af" providerId="ADAL" clId="{0327637A-E9AC-4265-840D-4A5FC229ED18}" dt="2021-11-08T09:47:09.966" v="22" actId="20577"/>
        <pc:sldMkLst>
          <pc:docMk/>
          <pc:sldMk cId="2808882482" sldId="288"/>
        </pc:sldMkLst>
      </pc:sldChg>
      <pc:sldChg chg="modNotesTx">
        <pc:chgData name="Caroline Elbra-Ramsay" userId="0593903a-9db5-48c1-888b-97fc3c45a4af" providerId="ADAL" clId="{0327637A-E9AC-4265-840D-4A5FC229ED18}" dt="2021-11-08T09:47:06.270" v="19" actId="20577"/>
        <pc:sldMkLst>
          <pc:docMk/>
          <pc:sldMk cId="4273503976" sldId="289"/>
        </pc:sldMkLst>
      </pc:sldChg>
      <pc:sldChg chg="modNotesTx">
        <pc:chgData name="Caroline Elbra-Ramsay" userId="0593903a-9db5-48c1-888b-97fc3c45a4af" providerId="ADAL" clId="{0327637A-E9AC-4265-840D-4A5FC229ED18}" dt="2021-11-08T09:47:13.593" v="25" actId="20577"/>
        <pc:sldMkLst>
          <pc:docMk/>
          <pc:sldMk cId="2116107882" sldId="290"/>
        </pc:sldMkLst>
      </pc:sldChg>
      <pc:sldChg chg="modNotesTx">
        <pc:chgData name="Caroline Elbra-Ramsay" userId="0593903a-9db5-48c1-888b-97fc3c45a4af" providerId="ADAL" clId="{0327637A-E9AC-4265-840D-4A5FC229ED18}" dt="2021-11-08T09:46:30.519" v="4" actId="20577"/>
        <pc:sldMkLst>
          <pc:docMk/>
          <pc:sldMk cId="4215853177" sldId="293"/>
        </pc:sldMkLst>
      </pc:sldChg>
      <pc:sldChg chg="modNotesTx">
        <pc:chgData name="Caroline Elbra-Ramsay" userId="0593903a-9db5-48c1-888b-97fc3c45a4af" providerId="ADAL" clId="{0327637A-E9AC-4265-840D-4A5FC229ED18}" dt="2021-11-08T09:46:55.409" v="16" actId="20577"/>
        <pc:sldMkLst>
          <pc:docMk/>
          <pc:sldMk cId="3127658097" sldId="294"/>
        </pc:sldMkLst>
      </pc:sldChg>
      <pc:sldChg chg="modNotesTx">
        <pc:chgData name="Caroline Elbra-Ramsay" userId="0593903a-9db5-48c1-888b-97fc3c45a4af" providerId="ADAL" clId="{0327637A-E9AC-4265-840D-4A5FC229ED18}" dt="2021-11-08T09:46:34.946" v="6" actId="20577"/>
        <pc:sldMkLst>
          <pc:docMk/>
          <pc:sldMk cId="3352155213" sldId="295"/>
        </pc:sldMkLst>
      </pc:sldChg>
      <pc:sldChg chg="modNotesTx">
        <pc:chgData name="Caroline Elbra-Ramsay" userId="0593903a-9db5-48c1-888b-97fc3c45a4af" providerId="ADAL" clId="{0327637A-E9AC-4265-840D-4A5FC229ED18}" dt="2021-11-08T09:46:38.574" v="8" actId="20577"/>
        <pc:sldMkLst>
          <pc:docMk/>
          <pc:sldMk cId="3039692107" sldId="296"/>
        </pc:sldMkLst>
      </pc:sldChg>
      <pc:sldChg chg="modNotesTx">
        <pc:chgData name="Caroline Elbra-Ramsay" userId="0593903a-9db5-48c1-888b-97fc3c45a4af" providerId="ADAL" clId="{0327637A-E9AC-4265-840D-4A5FC229ED18}" dt="2021-11-08T09:46:46.751" v="12" actId="20577"/>
        <pc:sldMkLst>
          <pc:docMk/>
          <pc:sldMk cId="833139677" sldId="297"/>
        </pc:sldMkLst>
      </pc:sldChg>
      <pc:sldChg chg="del">
        <pc:chgData name="Caroline Elbra-Ramsay" userId="0593903a-9db5-48c1-888b-97fc3c45a4af" providerId="ADAL" clId="{0327637A-E9AC-4265-840D-4A5FC229ED18}" dt="2021-11-08T09:47:24.566" v="26" actId="2696"/>
        <pc:sldMkLst>
          <pc:docMk/>
          <pc:sldMk cId="298988860" sldId="298"/>
        </pc:sldMkLst>
      </pc:sldChg>
      <pc:sldChg chg="del">
        <pc:chgData name="Caroline Elbra-Ramsay" userId="0593903a-9db5-48c1-888b-97fc3c45a4af" providerId="ADAL" clId="{0327637A-E9AC-4265-840D-4A5FC229ED18}" dt="2021-11-08T09:47:51.418" v="28" actId="2696"/>
        <pc:sldMkLst>
          <pc:docMk/>
          <pc:sldMk cId="4094542362" sldId="302"/>
        </pc:sldMkLst>
      </pc:sldChg>
      <pc:sldChg chg="del">
        <pc:chgData name="Caroline Elbra-Ramsay" userId="0593903a-9db5-48c1-888b-97fc3c45a4af" providerId="ADAL" clId="{0327637A-E9AC-4265-840D-4A5FC229ED18}" dt="2021-11-08T09:47:36.598" v="27" actId="2696"/>
        <pc:sldMkLst>
          <pc:docMk/>
          <pc:sldMk cId="3741186102" sldId="30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E24042-772C-3942-9455-A01D672A0EAB}" type="doc">
      <dgm:prSet loTypeId="urn:microsoft.com/office/officeart/2005/8/layout/pyramid4" loCatId="" qsTypeId="urn:microsoft.com/office/officeart/2005/8/quickstyle/simple1" qsCatId="simple" csTypeId="urn:microsoft.com/office/officeart/2005/8/colors/accent5_5" csCatId="accent5" phldr="1"/>
      <dgm:spPr/>
      <dgm:t>
        <a:bodyPr/>
        <a:lstStyle/>
        <a:p>
          <a:endParaRPr lang="en-GB"/>
        </a:p>
      </dgm:t>
    </dgm:pt>
    <dgm:pt modelId="{BAF877D0-3798-A647-8789-FE2DE160EDC4}">
      <dgm:prSet phldrT="[Text]" custT="1"/>
      <dgm:spPr/>
      <dgm:t>
        <a:bodyPr/>
        <a:lstStyle/>
        <a:p>
          <a:r>
            <a:rPr lang="en-GB" sz="1800" b="1" dirty="0">
              <a:solidFill>
                <a:schemeClr val="tx2"/>
              </a:solidFill>
              <a:latin typeface="Calibri" panose="020F0502020204030204" pitchFamily="34" charset="0"/>
              <a:cs typeface="Calibri" panose="020F0502020204030204" pitchFamily="34" charset="0"/>
            </a:rPr>
            <a:t>self-regulatory</a:t>
          </a:r>
          <a:r>
            <a:rPr lang="en-GB" sz="1100" b="1" dirty="0">
              <a:solidFill>
                <a:schemeClr val="tx2"/>
              </a:solidFill>
              <a:latin typeface="Calibri" panose="020F0502020204030204" pitchFamily="34" charset="0"/>
              <a:cs typeface="Calibri" panose="020F0502020204030204" pitchFamily="34" charset="0"/>
            </a:rPr>
            <a:t> </a:t>
          </a:r>
          <a:r>
            <a:rPr lang="en-GB" sz="1600" b="1" dirty="0">
              <a:solidFill>
                <a:schemeClr val="tx2"/>
              </a:solidFill>
              <a:latin typeface="Calibri" panose="020F0502020204030204" pitchFamily="34" charset="0"/>
              <a:cs typeface="Calibri" panose="020F0502020204030204" pitchFamily="34" charset="0"/>
            </a:rPr>
            <a:t>habits of </a:t>
          </a:r>
          <a:r>
            <a:rPr lang="en-GB" sz="1800" b="1" dirty="0">
              <a:solidFill>
                <a:schemeClr val="tx2"/>
              </a:solidFill>
              <a:latin typeface="Calibri" panose="020F0502020204030204" pitchFamily="34" charset="0"/>
              <a:cs typeface="Calibri" panose="020F0502020204030204" pitchFamily="34" charset="0"/>
            </a:rPr>
            <a:t>learning</a:t>
          </a:r>
          <a:endParaRPr lang="en-GB" sz="1100" b="1" dirty="0">
            <a:solidFill>
              <a:schemeClr val="tx2"/>
            </a:solidFill>
            <a:latin typeface="Calibri" panose="020F0502020204030204" pitchFamily="34" charset="0"/>
            <a:cs typeface="Calibri" panose="020F0502020204030204" pitchFamily="34" charset="0"/>
          </a:endParaRPr>
        </a:p>
      </dgm:t>
    </dgm:pt>
    <dgm:pt modelId="{8A1538DF-0BCA-444A-B506-AE9E93A7E067}" type="parTrans" cxnId="{9BABDBC1-60FD-C94F-90F9-706F0CD7DF19}">
      <dgm:prSet/>
      <dgm:spPr/>
      <dgm:t>
        <a:bodyPr/>
        <a:lstStyle/>
        <a:p>
          <a:endParaRPr lang="en-GB">
            <a:latin typeface="Calibri" panose="020F0502020204030204" pitchFamily="34" charset="0"/>
            <a:cs typeface="Calibri" panose="020F0502020204030204" pitchFamily="34" charset="0"/>
          </a:endParaRPr>
        </a:p>
      </dgm:t>
    </dgm:pt>
    <dgm:pt modelId="{6EC18BDB-4926-FE4A-8C91-FC90F965E31A}" type="sibTrans" cxnId="{9BABDBC1-60FD-C94F-90F9-706F0CD7DF19}">
      <dgm:prSet/>
      <dgm:spPr/>
      <dgm:t>
        <a:bodyPr/>
        <a:lstStyle/>
        <a:p>
          <a:endParaRPr lang="en-GB">
            <a:latin typeface="Calibri" panose="020F0502020204030204" pitchFamily="34" charset="0"/>
            <a:cs typeface="Calibri" panose="020F0502020204030204" pitchFamily="34" charset="0"/>
          </a:endParaRPr>
        </a:p>
      </dgm:t>
    </dgm:pt>
    <dgm:pt modelId="{FF408A7C-CE23-E84A-B64C-DEA7B2224D29}">
      <dgm:prSet phldrT="[Text]" custT="1"/>
      <dgm:spPr/>
      <dgm:t>
        <a:bodyPr/>
        <a:lstStyle/>
        <a:p>
          <a:r>
            <a:rPr lang="en-GB" sz="1600" b="1" dirty="0">
              <a:solidFill>
                <a:schemeClr val="tx2"/>
              </a:solidFill>
              <a:latin typeface="Calibri" panose="020F0502020204030204" pitchFamily="34" charset="0"/>
              <a:cs typeface="Calibri" panose="020F0502020204030204" pitchFamily="34" charset="0"/>
            </a:rPr>
            <a:t>built upon success criteria literature</a:t>
          </a:r>
        </a:p>
      </dgm:t>
    </dgm:pt>
    <dgm:pt modelId="{46F73BF9-E883-A444-B399-BD072541A1DF}" type="parTrans" cxnId="{26D51A91-195F-8F4B-B12E-30B0BAF76E52}">
      <dgm:prSet/>
      <dgm:spPr/>
      <dgm:t>
        <a:bodyPr/>
        <a:lstStyle/>
        <a:p>
          <a:endParaRPr lang="en-GB">
            <a:latin typeface="Calibri" panose="020F0502020204030204" pitchFamily="34" charset="0"/>
            <a:cs typeface="Calibri" panose="020F0502020204030204" pitchFamily="34" charset="0"/>
          </a:endParaRPr>
        </a:p>
      </dgm:t>
    </dgm:pt>
    <dgm:pt modelId="{D99734A6-62F7-6742-846A-AF262225C533}" type="sibTrans" cxnId="{26D51A91-195F-8F4B-B12E-30B0BAF76E52}">
      <dgm:prSet/>
      <dgm:spPr/>
      <dgm:t>
        <a:bodyPr/>
        <a:lstStyle/>
        <a:p>
          <a:endParaRPr lang="en-GB">
            <a:latin typeface="Calibri" panose="020F0502020204030204" pitchFamily="34" charset="0"/>
            <a:cs typeface="Calibri" panose="020F0502020204030204" pitchFamily="34" charset="0"/>
          </a:endParaRPr>
        </a:p>
      </dgm:t>
    </dgm:pt>
    <dgm:pt modelId="{B5229DA4-6C61-834D-B20A-8CFA8D0973DA}">
      <dgm:prSet phldrT="[Text]" custT="1"/>
      <dgm:spPr/>
      <dgm:t>
        <a:bodyPr/>
        <a:lstStyle/>
        <a:p>
          <a:r>
            <a:rPr lang="en-GB" sz="1600" b="1">
              <a:solidFill>
                <a:schemeClr val="tx2"/>
              </a:solidFill>
              <a:latin typeface="Calibri" panose="020F0502020204030204" pitchFamily="34" charset="0"/>
              <a:cs typeface="Calibri" panose="020F0502020204030204" pitchFamily="34" charset="0"/>
            </a:rPr>
            <a:t>ownership of development</a:t>
          </a:r>
        </a:p>
      </dgm:t>
    </dgm:pt>
    <dgm:pt modelId="{D19B62FC-957D-9E48-BA9C-9ADD6BB77F3C}" type="parTrans" cxnId="{695067F4-2A1D-AA4A-B265-0D9F7C304178}">
      <dgm:prSet/>
      <dgm:spPr/>
      <dgm:t>
        <a:bodyPr/>
        <a:lstStyle/>
        <a:p>
          <a:endParaRPr lang="en-GB">
            <a:latin typeface="Calibri" panose="020F0502020204030204" pitchFamily="34" charset="0"/>
            <a:cs typeface="Calibri" panose="020F0502020204030204" pitchFamily="34" charset="0"/>
          </a:endParaRPr>
        </a:p>
      </dgm:t>
    </dgm:pt>
    <dgm:pt modelId="{B119645A-E5E1-1E42-82D6-F9EF13B63DE6}" type="sibTrans" cxnId="{695067F4-2A1D-AA4A-B265-0D9F7C304178}">
      <dgm:prSet/>
      <dgm:spPr/>
      <dgm:t>
        <a:bodyPr/>
        <a:lstStyle/>
        <a:p>
          <a:endParaRPr lang="en-GB">
            <a:latin typeface="Calibri" panose="020F0502020204030204" pitchFamily="34" charset="0"/>
            <a:cs typeface="Calibri" panose="020F0502020204030204" pitchFamily="34" charset="0"/>
          </a:endParaRPr>
        </a:p>
      </dgm:t>
    </dgm:pt>
    <dgm:pt modelId="{E48BE403-5C2D-F643-AEB0-887DCD3949C5}">
      <dgm:prSet phldrT="[Text]" custT="1"/>
      <dgm:spPr/>
      <dgm:t>
        <a:bodyPr/>
        <a:lstStyle/>
        <a:p>
          <a:r>
            <a:rPr lang="en-GB" sz="1600" b="1" dirty="0">
              <a:solidFill>
                <a:schemeClr val="tx2"/>
              </a:solidFill>
              <a:latin typeface="Calibri" panose="020F0502020204030204" pitchFamily="34" charset="0"/>
              <a:cs typeface="Calibri" panose="020F0502020204030204" pitchFamily="34" charset="0"/>
            </a:rPr>
            <a:t>based upon quality feedback dialogic feedback</a:t>
          </a:r>
        </a:p>
      </dgm:t>
    </dgm:pt>
    <dgm:pt modelId="{617DA2E3-5482-D042-BF6B-3165CD1CF814}" type="parTrans" cxnId="{8E2A424E-6CF4-1542-B44A-C9613639D904}">
      <dgm:prSet/>
      <dgm:spPr/>
      <dgm:t>
        <a:bodyPr/>
        <a:lstStyle/>
        <a:p>
          <a:endParaRPr lang="en-GB">
            <a:latin typeface="Calibri" panose="020F0502020204030204" pitchFamily="34" charset="0"/>
            <a:cs typeface="Calibri" panose="020F0502020204030204" pitchFamily="34" charset="0"/>
          </a:endParaRPr>
        </a:p>
      </dgm:t>
    </dgm:pt>
    <dgm:pt modelId="{BFDD11C1-4183-6B40-A39E-0469F3207920}" type="sibTrans" cxnId="{8E2A424E-6CF4-1542-B44A-C9613639D904}">
      <dgm:prSet/>
      <dgm:spPr/>
      <dgm:t>
        <a:bodyPr/>
        <a:lstStyle/>
        <a:p>
          <a:endParaRPr lang="en-GB">
            <a:latin typeface="Calibri" panose="020F0502020204030204" pitchFamily="34" charset="0"/>
            <a:cs typeface="Calibri" panose="020F0502020204030204" pitchFamily="34" charset="0"/>
          </a:endParaRPr>
        </a:p>
      </dgm:t>
    </dgm:pt>
    <dgm:pt modelId="{E3A919E1-968E-7949-BAD9-AD11692525CF}" type="pres">
      <dgm:prSet presAssocID="{B5E24042-772C-3942-9455-A01D672A0EAB}" presName="compositeShape" presStyleCnt="0">
        <dgm:presLayoutVars>
          <dgm:chMax val="9"/>
          <dgm:dir/>
          <dgm:resizeHandles val="exact"/>
        </dgm:presLayoutVars>
      </dgm:prSet>
      <dgm:spPr/>
    </dgm:pt>
    <dgm:pt modelId="{CF9760D4-F520-3F48-8B13-A35F37C552A1}" type="pres">
      <dgm:prSet presAssocID="{B5E24042-772C-3942-9455-A01D672A0EAB}" presName="triangle1" presStyleLbl="node1" presStyleIdx="0" presStyleCnt="4">
        <dgm:presLayoutVars>
          <dgm:bulletEnabled val="1"/>
        </dgm:presLayoutVars>
      </dgm:prSet>
      <dgm:spPr/>
    </dgm:pt>
    <dgm:pt modelId="{025D2304-754E-CA4A-AE5F-144CBDAFB61A}" type="pres">
      <dgm:prSet presAssocID="{B5E24042-772C-3942-9455-A01D672A0EAB}" presName="triangle2" presStyleLbl="node1" presStyleIdx="1" presStyleCnt="4">
        <dgm:presLayoutVars>
          <dgm:bulletEnabled val="1"/>
        </dgm:presLayoutVars>
      </dgm:prSet>
      <dgm:spPr/>
    </dgm:pt>
    <dgm:pt modelId="{B78C8097-268F-4E47-B665-CFE0B302105B}" type="pres">
      <dgm:prSet presAssocID="{B5E24042-772C-3942-9455-A01D672A0EAB}" presName="triangle3" presStyleLbl="node1" presStyleIdx="2" presStyleCnt="4">
        <dgm:presLayoutVars>
          <dgm:bulletEnabled val="1"/>
        </dgm:presLayoutVars>
      </dgm:prSet>
      <dgm:spPr/>
    </dgm:pt>
    <dgm:pt modelId="{1E415532-E349-CA4E-A8B1-D218421B29DA}" type="pres">
      <dgm:prSet presAssocID="{B5E24042-772C-3942-9455-A01D672A0EAB}" presName="triangle4" presStyleLbl="node1" presStyleIdx="3" presStyleCnt="4">
        <dgm:presLayoutVars>
          <dgm:bulletEnabled val="1"/>
        </dgm:presLayoutVars>
      </dgm:prSet>
      <dgm:spPr/>
    </dgm:pt>
  </dgm:ptLst>
  <dgm:cxnLst>
    <dgm:cxn modelId="{D5E3030D-ED13-1540-B911-3393501F0EB2}" type="presOf" srcId="{FF408A7C-CE23-E84A-B64C-DEA7B2224D29}" destId="{025D2304-754E-CA4A-AE5F-144CBDAFB61A}" srcOrd="0" destOrd="0" presId="urn:microsoft.com/office/officeart/2005/8/layout/pyramid4"/>
    <dgm:cxn modelId="{3D49411C-CE2B-604A-B87B-C3FCA4FD8ACD}" type="presOf" srcId="{B5229DA4-6C61-834D-B20A-8CFA8D0973DA}" destId="{B78C8097-268F-4E47-B665-CFE0B302105B}" srcOrd="0" destOrd="0" presId="urn:microsoft.com/office/officeart/2005/8/layout/pyramid4"/>
    <dgm:cxn modelId="{6BA53D63-D4DD-F84D-9F85-956F0A1397CC}" type="presOf" srcId="{E48BE403-5C2D-F643-AEB0-887DCD3949C5}" destId="{1E415532-E349-CA4E-A8B1-D218421B29DA}" srcOrd="0" destOrd="0" presId="urn:microsoft.com/office/officeart/2005/8/layout/pyramid4"/>
    <dgm:cxn modelId="{8E2A424E-6CF4-1542-B44A-C9613639D904}" srcId="{B5E24042-772C-3942-9455-A01D672A0EAB}" destId="{E48BE403-5C2D-F643-AEB0-887DCD3949C5}" srcOrd="3" destOrd="0" parTransId="{617DA2E3-5482-D042-BF6B-3165CD1CF814}" sibTransId="{BFDD11C1-4183-6B40-A39E-0469F3207920}"/>
    <dgm:cxn modelId="{26D51A91-195F-8F4B-B12E-30B0BAF76E52}" srcId="{B5E24042-772C-3942-9455-A01D672A0EAB}" destId="{FF408A7C-CE23-E84A-B64C-DEA7B2224D29}" srcOrd="1" destOrd="0" parTransId="{46F73BF9-E883-A444-B399-BD072541A1DF}" sibTransId="{D99734A6-62F7-6742-846A-AF262225C533}"/>
    <dgm:cxn modelId="{F4119A93-5480-8648-89DC-00DC6BD4D8B0}" type="presOf" srcId="{B5E24042-772C-3942-9455-A01D672A0EAB}" destId="{E3A919E1-968E-7949-BAD9-AD11692525CF}" srcOrd="0" destOrd="0" presId="urn:microsoft.com/office/officeart/2005/8/layout/pyramid4"/>
    <dgm:cxn modelId="{DCFF9F96-E6C8-C340-B9E3-CDD8AA2D9607}" type="presOf" srcId="{BAF877D0-3798-A647-8789-FE2DE160EDC4}" destId="{CF9760D4-F520-3F48-8B13-A35F37C552A1}" srcOrd="0" destOrd="0" presId="urn:microsoft.com/office/officeart/2005/8/layout/pyramid4"/>
    <dgm:cxn modelId="{9BABDBC1-60FD-C94F-90F9-706F0CD7DF19}" srcId="{B5E24042-772C-3942-9455-A01D672A0EAB}" destId="{BAF877D0-3798-A647-8789-FE2DE160EDC4}" srcOrd="0" destOrd="0" parTransId="{8A1538DF-0BCA-444A-B506-AE9E93A7E067}" sibTransId="{6EC18BDB-4926-FE4A-8C91-FC90F965E31A}"/>
    <dgm:cxn modelId="{695067F4-2A1D-AA4A-B265-0D9F7C304178}" srcId="{B5E24042-772C-3942-9455-A01D672A0EAB}" destId="{B5229DA4-6C61-834D-B20A-8CFA8D0973DA}" srcOrd="2" destOrd="0" parTransId="{D19B62FC-957D-9E48-BA9C-9ADD6BB77F3C}" sibTransId="{B119645A-E5E1-1E42-82D6-F9EF13B63DE6}"/>
    <dgm:cxn modelId="{8784A0EB-E91D-CA44-BD17-B0930B31B013}" type="presParOf" srcId="{E3A919E1-968E-7949-BAD9-AD11692525CF}" destId="{CF9760D4-F520-3F48-8B13-A35F37C552A1}" srcOrd="0" destOrd="0" presId="urn:microsoft.com/office/officeart/2005/8/layout/pyramid4"/>
    <dgm:cxn modelId="{72D6DB1E-1A3C-A54B-A439-6D9564B3A82E}" type="presParOf" srcId="{E3A919E1-968E-7949-BAD9-AD11692525CF}" destId="{025D2304-754E-CA4A-AE5F-144CBDAFB61A}" srcOrd="1" destOrd="0" presId="urn:microsoft.com/office/officeart/2005/8/layout/pyramid4"/>
    <dgm:cxn modelId="{B79C56F3-FD15-394B-B76B-5D438459CBF0}" type="presParOf" srcId="{E3A919E1-968E-7949-BAD9-AD11692525CF}" destId="{B78C8097-268F-4E47-B665-CFE0B302105B}" srcOrd="2" destOrd="0" presId="urn:microsoft.com/office/officeart/2005/8/layout/pyramid4"/>
    <dgm:cxn modelId="{A1215A8B-A95C-174F-AD45-B2CA058583EF}" type="presParOf" srcId="{E3A919E1-968E-7949-BAD9-AD11692525CF}" destId="{1E415532-E349-CA4E-A8B1-D218421B29DA}" srcOrd="3" destOrd="0" presId="urn:microsoft.com/office/officeart/2005/8/layout/pyramid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5F403F-F1ED-4F99-911C-95B263600833}"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GB"/>
        </a:p>
      </dgm:t>
    </dgm:pt>
    <dgm:pt modelId="{3F3938CD-16EF-46F4-934D-1DB0DFA5EF5B}">
      <dgm:prSet phldrT="[Text]"/>
      <dgm:spPr/>
      <dgm:t>
        <a:bodyPr/>
        <a:lstStyle/>
        <a:p>
          <a:r>
            <a:rPr lang="en-GB">
              <a:latin typeface="Calibri"/>
              <a:cs typeface="Calibri"/>
            </a:rPr>
            <a:t>Working Group</a:t>
          </a:r>
        </a:p>
      </dgm:t>
    </dgm:pt>
    <dgm:pt modelId="{AC0CC6F8-8C48-47E6-B499-6C07EAE62190}" type="parTrans" cxnId="{3019B560-D237-4995-A5E2-D9A22BFAFF69}">
      <dgm:prSet/>
      <dgm:spPr/>
      <dgm:t>
        <a:bodyPr/>
        <a:lstStyle/>
        <a:p>
          <a:endParaRPr lang="en-GB"/>
        </a:p>
      </dgm:t>
    </dgm:pt>
    <dgm:pt modelId="{88F530BD-BABF-49AB-8858-90C9EDF0DAC9}" type="sibTrans" cxnId="{3019B560-D237-4995-A5E2-D9A22BFAFF69}">
      <dgm:prSet/>
      <dgm:spPr/>
      <dgm:t>
        <a:bodyPr/>
        <a:lstStyle/>
        <a:p>
          <a:endParaRPr lang="en-GB"/>
        </a:p>
      </dgm:t>
    </dgm:pt>
    <dgm:pt modelId="{6688E1A0-2CDD-4AB4-885B-7E171EF26235}">
      <dgm:prSet phldrT="[Text]"/>
      <dgm:spPr/>
      <dgm:t>
        <a:bodyPr/>
        <a:lstStyle/>
        <a:p>
          <a:r>
            <a:rPr lang="en-GB">
              <a:latin typeface="Calibri"/>
              <a:cs typeface="Calibri"/>
            </a:rPr>
            <a:t>Programme Leads</a:t>
          </a:r>
        </a:p>
      </dgm:t>
    </dgm:pt>
    <dgm:pt modelId="{75A2E1FF-414A-4DE5-8BEA-91EE354CED07}" type="parTrans" cxnId="{37B2F063-B8D9-4B5D-8228-DC81A364EBC8}">
      <dgm:prSet/>
      <dgm:spPr/>
      <dgm:t>
        <a:bodyPr/>
        <a:lstStyle/>
        <a:p>
          <a:endParaRPr lang="en-GB"/>
        </a:p>
      </dgm:t>
    </dgm:pt>
    <dgm:pt modelId="{0886ED2F-4E9E-4BF1-B201-726D71409EA7}" type="sibTrans" cxnId="{37B2F063-B8D9-4B5D-8228-DC81A364EBC8}">
      <dgm:prSet/>
      <dgm:spPr/>
      <dgm:t>
        <a:bodyPr/>
        <a:lstStyle/>
        <a:p>
          <a:endParaRPr lang="en-GB"/>
        </a:p>
      </dgm:t>
    </dgm:pt>
    <dgm:pt modelId="{13C6B672-F5CC-4512-8331-CDE5AE820C0B}">
      <dgm:prSet phldrT="[Text]"/>
      <dgm:spPr/>
      <dgm:t>
        <a:bodyPr/>
        <a:lstStyle/>
        <a:p>
          <a:pPr rtl="0"/>
          <a:r>
            <a:rPr lang="en-GB">
              <a:latin typeface="Calibri"/>
              <a:cs typeface="Calibri"/>
            </a:rPr>
            <a:t>Continuum Group </a:t>
          </a:r>
        </a:p>
      </dgm:t>
    </dgm:pt>
    <dgm:pt modelId="{F26FEA19-94F9-4E71-BE33-E1CE81B80876}" type="parTrans" cxnId="{5D54E5E5-FFB9-4869-99E6-96B58DCBBB86}">
      <dgm:prSet/>
      <dgm:spPr/>
      <dgm:t>
        <a:bodyPr/>
        <a:lstStyle/>
        <a:p>
          <a:endParaRPr lang="en-GB"/>
        </a:p>
      </dgm:t>
    </dgm:pt>
    <dgm:pt modelId="{9D8051A8-8F24-441F-AD35-CF09DC1ACB7C}" type="sibTrans" cxnId="{5D54E5E5-FFB9-4869-99E6-96B58DCBBB86}">
      <dgm:prSet/>
      <dgm:spPr/>
      <dgm:t>
        <a:bodyPr/>
        <a:lstStyle/>
        <a:p>
          <a:endParaRPr lang="en-GB"/>
        </a:p>
      </dgm:t>
    </dgm:pt>
    <dgm:pt modelId="{4BA0772C-349D-4B6E-A5DB-152D2E1FD37A}">
      <dgm:prSet phldr="0"/>
      <dgm:spPr/>
      <dgm:t>
        <a:bodyPr/>
        <a:lstStyle/>
        <a:p>
          <a:pPr rtl="0"/>
          <a:r>
            <a:rPr lang="en-GB">
              <a:latin typeface="Calibri"/>
              <a:cs typeface="Calibri"/>
            </a:rPr>
            <a:t>Wider Team</a:t>
          </a:r>
        </a:p>
      </dgm:t>
    </dgm:pt>
    <dgm:pt modelId="{7AFEB5E0-6B7A-4604-9E38-C3377945A68F}" type="parTrans" cxnId="{F3989C2E-D5C0-4202-BE22-FC0A2918D87C}">
      <dgm:prSet/>
      <dgm:spPr/>
    </dgm:pt>
    <dgm:pt modelId="{64661BD6-E059-403D-8C5E-1835D0DBF052}" type="sibTrans" cxnId="{F3989C2E-D5C0-4202-BE22-FC0A2918D87C}">
      <dgm:prSet/>
      <dgm:spPr/>
    </dgm:pt>
    <dgm:pt modelId="{E03E3792-D545-4BEE-BC69-37C54719857D}" type="pres">
      <dgm:prSet presAssocID="{385F403F-F1ED-4F99-911C-95B263600833}" presName="Name0" presStyleCnt="0">
        <dgm:presLayoutVars>
          <dgm:chMax val="7"/>
          <dgm:chPref val="7"/>
          <dgm:dir/>
          <dgm:animLvl val="lvl"/>
        </dgm:presLayoutVars>
      </dgm:prSet>
      <dgm:spPr/>
    </dgm:pt>
    <dgm:pt modelId="{29E31A1E-75C6-43F3-9105-AD93A6F32C70}" type="pres">
      <dgm:prSet presAssocID="{3F3938CD-16EF-46F4-934D-1DB0DFA5EF5B}" presName="Accent1" presStyleCnt="0"/>
      <dgm:spPr/>
    </dgm:pt>
    <dgm:pt modelId="{50999788-C9FD-490F-8E76-FED0BF645B6F}" type="pres">
      <dgm:prSet presAssocID="{3F3938CD-16EF-46F4-934D-1DB0DFA5EF5B}" presName="Accent" presStyleLbl="node1" presStyleIdx="0" presStyleCnt="4"/>
      <dgm:spPr/>
    </dgm:pt>
    <dgm:pt modelId="{5F2EEAE3-E3DA-4573-BC0C-52AD675BF341}" type="pres">
      <dgm:prSet presAssocID="{3F3938CD-16EF-46F4-934D-1DB0DFA5EF5B}" presName="Parent1" presStyleLbl="revTx" presStyleIdx="0" presStyleCnt="4">
        <dgm:presLayoutVars>
          <dgm:chMax val="1"/>
          <dgm:chPref val="1"/>
          <dgm:bulletEnabled val="1"/>
        </dgm:presLayoutVars>
      </dgm:prSet>
      <dgm:spPr/>
    </dgm:pt>
    <dgm:pt modelId="{C8090901-388F-42D8-9C25-1567577FD6ED}" type="pres">
      <dgm:prSet presAssocID="{6688E1A0-2CDD-4AB4-885B-7E171EF26235}" presName="Accent2" presStyleCnt="0"/>
      <dgm:spPr/>
    </dgm:pt>
    <dgm:pt modelId="{106BDEB9-8108-4AED-BD02-9C3B14ECF75F}" type="pres">
      <dgm:prSet presAssocID="{6688E1A0-2CDD-4AB4-885B-7E171EF26235}" presName="Accent" presStyleLbl="node1" presStyleIdx="1" presStyleCnt="4"/>
      <dgm:spPr/>
    </dgm:pt>
    <dgm:pt modelId="{526A35BA-E897-4B36-8140-7F3B2F43B35E}" type="pres">
      <dgm:prSet presAssocID="{6688E1A0-2CDD-4AB4-885B-7E171EF26235}" presName="Parent2" presStyleLbl="revTx" presStyleIdx="1" presStyleCnt="4">
        <dgm:presLayoutVars>
          <dgm:chMax val="1"/>
          <dgm:chPref val="1"/>
          <dgm:bulletEnabled val="1"/>
        </dgm:presLayoutVars>
      </dgm:prSet>
      <dgm:spPr/>
    </dgm:pt>
    <dgm:pt modelId="{AC8188A8-00F8-4C87-BE1C-88EC68EB8291}" type="pres">
      <dgm:prSet presAssocID="{13C6B672-F5CC-4512-8331-CDE5AE820C0B}" presName="Accent3" presStyleCnt="0"/>
      <dgm:spPr/>
    </dgm:pt>
    <dgm:pt modelId="{8EAA6E5D-989D-4F37-AC48-87B7C8C38727}" type="pres">
      <dgm:prSet presAssocID="{13C6B672-F5CC-4512-8331-CDE5AE820C0B}" presName="Accent" presStyleLbl="node1" presStyleIdx="2" presStyleCnt="4"/>
      <dgm:spPr/>
    </dgm:pt>
    <dgm:pt modelId="{87A0A242-287E-48F8-AB85-748E5BFCFB2B}" type="pres">
      <dgm:prSet presAssocID="{13C6B672-F5CC-4512-8331-CDE5AE820C0B}" presName="Parent3" presStyleLbl="revTx" presStyleIdx="2" presStyleCnt="4">
        <dgm:presLayoutVars>
          <dgm:chMax val="1"/>
          <dgm:chPref val="1"/>
          <dgm:bulletEnabled val="1"/>
        </dgm:presLayoutVars>
      </dgm:prSet>
      <dgm:spPr/>
    </dgm:pt>
    <dgm:pt modelId="{F6DCA05C-2C47-43CF-9DCE-405255540391}" type="pres">
      <dgm:prSet presAssocID="{4BA0772C-349D-4B6E-A5DB-152D2E1FD37A}" presName="Accent4" presStyleCnt="0"/>
      <dgm:spPr/>
    </dgm:pt>
    <dgm:pt modelId="{A05771A1-06F0-4C62-AF41-97763E9C0398}" type="pres">
      <dgm:prSet presAssocID="{4BA0772C-349D-4B6E-A5DB-152D2E1FD37A}" presName="Accent" presStyleLbl="node1" presStyleIdx="3" presStyleCnt="4"/>
      <dgm:spPr/>
    </dgm:pt>
    <dgm:pt modelId="{AF74D5FB-9923-4DB7-8C0F-F46E64484E36}" type="pres">
      <dgm:prSet presAssocID="{4BA0772C-349D-4B6E-A5DB-152D2E1FD37A}" presName="Parent4" presStyleLbl="revTx" presStyleIdx="3" presStyleCnt="4">
        <dgm:presLayoutVars>
          <dgm:chMax val="1"/>
          <dgm:chPref val="1"/>
          <dgm:bulletEnabled val="1"/>
        </dgm:presLayoutVars>
      </dgm:prSet>
      <dgm:spPr/>
    </dgm:pt>
  </dgm:ptLst>
  <dgm:cxnLst>
    <dgm:cxn modelId="{F3989C2E-D5C0-4202-BE22-FC0A2918D87C}" srcId="{385F403F-F1ED-4F99-911C-95B263600833}" destId="{4BA0772C-349D-4B6E-A5DB-152D2E1FD37A}" srcOrd="3" destOrd="0" parTransId="{7AFEB5E0-6B7A-4604-9E38-C3377945A68F}" sibTransId="{64661BD6-E059-403D-8C5E-1835D0DBF052}"/>
    <dgm:cxn modelId="{3019B560-D237-4995-A5E2-D9A22BFAFF69}" srcId="{385F403F-F1ED-4F99-911C-95B263600833}" destId="{3F3938CD-16EF-46F4-934D-1DB0DFA5EF5B}" srcOrd="0" destOrd="0" parTransId="{AC0CC6F8-8C48-47E6-B499-6C07EAE62190}" sibTransId="{88F530BD-BABF-49AB-8858-90C9EDF0DAC9}"/>
    <dgm:cxn modelId="{37B2F063-B8D9-4B5D-8228-DC81A364EBC8}" srcId="{385F403F-F1ED-4F99-911C-95B263600833}" destId="{6688E1A0-2CDD-4AB4-885B-7E171EF26235}" srcOrd="1" destOrd="0" parTransId="{75A2E1FF-414A-4DE5-8BEA-91EE354CED07}" sibTransId="{0886ED2F-4E9E-4BF1-B201-726D71409EA7}"/>
    <dgm:cxn modelId="{F4D6206F-1891-452D-B80B-FF9BE764D879}" type="presOf" srcId="{385F403F-F1ED-4F99-911C-95B263600833}" destId="{E03E3792-D545-4BEE-BC69-37C54719857D}" srcOrd="0" destOrd="0" presId="urn:microsoft.com/office/officeart/2009/layout/CircleArrowProcess"/>
    <dgm:cxn modelId="{4FD93B6F-674A-4369-9AFD-6A7B9804A87F}" type="presOf" srcId="{6688E1A0-2CDD-4AB4-885B-7E171EF26235}" destId="{526A35BA-E897-4B36-8140-7F3B2F43B35E}" srcOrd="0" destOrd="0" presId="urn:microsoft.com/office/officeart/2009/layout/CircleArrowProcess"/>
    <dgm:cxn modelId="{41A86BCA-A062-4B1C-86B4-9E1E255ED58B}" type="presOf" srcId="{4BA0772C-349D-4B6E-A5DB-152D2E1FD37A}" destId="{AF74D5FB-9923-4DB7-8C0F-F46E64484E36}" srcOrd="0" destOrd="0" presId="urn:microsoft.com/office/officeart/2009/layout/CircleArrowProcess"/>
    <dgm:cxn modelId="{C065B0CD-A40E-4E43-A48D-E6F3E175F7F9}" type="presOf" srcId="{3F3938CD-16EF-46F4-934D-1DB0DFA5EF5B}" destId="{5F2EEAE3-E3DA-4573-BC0C-52AD675BF341}" srcOrd="0" destOrd="0" presId="urn:microsoft.com/office/officeart/2009/layout/CircleArrowProcess"/>
    <dgm:cxn modelId="{5748A6D1-DC33-47D6-A0B3-349C89A8FC13}" type="presOf" srcId="{13C6B672-F5CC-4512-8331-CDE5AE820C0B}" destId="{87A0A242-287E-48F8-AB85-748E5BFCFB2B}" srcOrd="0" destOrd="0" presId="urn:microsoft.com/office/officeart/2009/layout/CircleArrowProcess"/>
    <dgm:cxn modelId="{5D54E5E5-FFB9-4869-99E6-96B58DCBBB86}" srcId="{385F403F-F1ED-4F99-911C-95B263600833}" destId="{13C6B672-F5CC-4512-8331-CDE5AE820C0B}" srcOrd="2" destOrd="0" parTransId="{F26FEA19-94F9-4E71-BE33-E1CE81B80876}" sibTransId="{9D8051A8-8F24-441F-AD35-CF09DC1ACB7C}"/>
    <dgm:cxn modelId="{82F59176-D0EB-4CB1-A2E0-4B9A2821C209}" type="presParOf" srcId="{E03E3792-D545-4BEE-BC69-37C54719857D}" destId="{29E31A1E-75C6-43F3-9105-AD93A6F32C70}" srcOrd="0" destOrd="0" presId="urn:microsoft.com/office/officeart/2009/layout/CircleArrowProcess"/>
    <dgm:cxn modelId="{67734E1B-F91C-4905-AE22-86C1D753248E}" type="presParOf" srcId="{29E31A1E-75C6-43F3-9105-AD93A6F32C70}" destId="{50999788-C9FD-490F-8E76-FED0BF645B6F}" srcOrd="0" destOrd="0" presId="urn:microsoft.com/office/officeart/2009/layout/CircleArrowProcess"/>
    <dgm:cxn modelId="{672BCF5F-3F1E-47A7-83DF-86D50C5D34BD}" type="presParOf" srcId="{E03E3792-D545-4BEE-BC69-37C54719857D}" destId="{5F2EEAE3-E3DA-4573-BC0C-52AD675BF341}" srcOrd="1" destOrd="0" presId="urn:microsoft.com/office/officeart/2009/layout/CircleArrowProcess"/>
    <dgm:cxn modelId="{6ED2A5D6-A4DE-4635-9CDA-A6F5223AA067}" type="presParOf" srcId="{E03E3792-D545-4BEE-BC69-37C54719857D}" destId="{C8090901-388F-42D8-9C25-1567577FD6ED}" srcOrd="2" destOrd="0" presId="urn:microsoft.com/office/officeart/2009/layout/CircleArrowProcess"/>
    <dgm:cxn modelId="{2AB73D1E-8C1C-4A33-91D8-83308053010D}" type="presParOf" srcId="{C8090901-388F-42D8-9C25-1567577FD6ED}" destId="{106BDEB9-8108-4AED-BD02-9C3B14ECF75F}" srcOrd="0" destOrd="0" presId="urn:microsoft.com/office/officeart/2009/layout/CircleArrowProcess"/>
    <dgm:cxn modelId="{5FFE96C4-1848-4344-A460-6109DF2A782D}" type="presParOf" srcId="{E03E3792-D545-4BEE-BC69-37C54719857D}" destId="{526A35BA-E897-4B36-8140-7F3B2F43B35E}" srcOrd="3" destOrd="0" presId="urn:microsoft.com/office/officeart/2009/layout/CircleArrowProcess"/>
    <dgm:cxn modelId="{C17ED86D-4DAB-4103-96F6-DA8998D96891}" type="presParOf" srcId="{E03E3792-D545-4BEE-BC69-37C54719857D}" destId="{AC8188A8-00F8-4C87-BE1C-88EC68EB8291}" srcOrd="4" destOrd="0" presId="urn:microsoft.com/office/officeart/2009/layout/CircleArrowProcess"/>
    <dgm:cxn modelId="{96493F41-E82A-4236-B91B-95E047D9E3E4}" type="presParOf" srcId="{AC8188A8-00F8-4C87-BE1C-88EC68EB8291}" destId="{8EAA6E5D-989D-4F37-AC48-87B7C8C38727}" srcOrd="0" destOrd="0" presId="urn:microsoft.com/office/officeart/2009/layout/CircleArrowProcess"/>
    <dgm:cxn modelId="{55D45816-7138-465C-B60F-54E42B120724}" type="presParOf" srcId="{E03E3792-D545-4BEE-BC69-37C54719857D}" destId="{87A0A242-287E-48F8-AB85-748E5BFCFB2B}" srcOrd="5" destOrd="0" presId="urn:microsoft.com/office/officeart/2009/layout/CircleArrowProcess"/>
    <dgm:cxn modelId="{CC547857-68BE-40CD-B113-E57DA5B4D894}" type="presParOf" srcId="{E03E3792-D545-4BEE-BC69-37C54719857D}" destId="{F6DCA05C-2C47-43CF-9DCE-405255540391}" srcOrd="6" destOrd="0" presId="urn:microsoft.com/office/officeart/2009/layout/CircleArrowProcess"/>
    <dgm:cxn modelId="{7BFD48F3-13A2-4295-A901-92C91F7919F9}" type="presParOf" srcId="{F6DCA05C-2C47-43CF-9DCE-405255540391}" destId="{A05771A1-06F0-4C62-AF41-97763E9C0398}" srcOrd="0" destOrd="0" presId="urn:microsoft.com/office/officeart/2009/layout/CircleArrowProcess"/>
    <dgm:cxn modelId="{0DF11F3A-FFB1-4A53-82DA-EDE3C4B2DF6D}" type="presParOf" srcId="{E03E3792-D545-4BEE-BC69-37C54719857D}" destId="{AF74D5FB-9923-4DB7-8C0F-F46E64484E36}" srcOrd="7"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8E3272-AFBD-4DE6-ACFB-E07DA1152166}" type="doc">
      <dgm:prSet loTypeId="urn:microsoft.com/office/officeart/2005/8/layout/cycle8" loCatId="cycle" qsTypeId="urn:microsoft.com/office/officeart/2005/8/quickstyle/3d3" qsCatId="3D" csTypeId="urn:microsoft.com/office/officeart/2005/8/colors/accent1_3" csCatId="accent1" phldr="1"/>
      <dgm:spPr/>
    </dgm:pt>
    <dgm:pt modelId="{24F8B72E-4246-4C6B-9761-5A15B2AD7D13}">
      <dgm:prSet phldrT="[Text]"/>
      <dgm:spPr/>
      <dgm:t>
        <a:bodyPr/>
        <a:lstStyle/>
        <a:p>
          <a:r>
            <a:rPr lang="en-GB" dirty="0">
              <a:solidFill>
                <a:schemeClr val="tx1"/>
              </a:solidFill>
              <a:latin typeface="Calibri" panose="020F0502020204030204" pitchFamily="34" charset="0"/>
              <a:cs typeface="Calibri" panose="020F0502020204030204" pitchFamily="34" charset="0"/>
            </a:rPr>
            <a:t>Learn</a:t>
          </a:r>
        </a:p>
      </dgm:t>
    </dgm:pt>
    <dgm:pt modelId="{A31AF90E-2A8B-4EBF-9EB0-71C84E113C6D}" type="parTrans" cxnId="{ECB1CB2F-DF33-4EDB-9D72-589D2F83FE15}">
      <dgm:prSet/>
      <dgm:spPr/>
      <dgm:t>
        <a:bodyPr/>
        <a:lstStyle/>
        <a:p>
          <a:endParaRPr lang="en-GB"/>
        </a:p>
      </dgm:t>
    </dgm:pt>
    <dgm:pt modelId="{EF866752-F3B1-4A2F-AFA5-2C15EDEA621A}" type="sibTrans" cxnId="{ECB1CB2F-DF33-4EDB-9D72-589D2F83FE15}">
      <dgm:prSet/>
      <dgm:spPr/>
      <dgm:t>
        <a:bodyPr/>
        <a:lstStyle/>
        <a:p>
          <a:endParaRPr lang="en-GB"/>
        </a:p>
      </dgm:t>
    </dgm:pt>
    <dgm:pt modelId="{1D3D8FCB-31AF-4C8F-8397-D19AA9EEC244}">
      <dgm:prSet phldrT="[Text]"/>
      <dgm:spPr/>
      <dgm:t>
        <a:bodyPr/>
        <a:lstStyle/>
        <a:p>
          <a:r>
            <a:rPr lang="en-GB" dirty="0">
              <a:solidFill>
                <a:schemeClr val="tx1"/>
              </a:solidFill>
              <a:latin typeface="Calibri" panose="020F0502020204030204" pitchFamily="34" charset="0"/>
              <a:cs typeface="Calibri" panose="020F0502020204030204" pitchFamily="34" charset="0"/>
            </a:rPr>
            <a:t>Plan</a:t>
          </a:r>
        </a:p>
      </dgm:t>
    </dgm:pt>
    <dgm:pt modelId="{A9F074AE-835E-422B-A9F8-5696737C862E}" type="parTrans" cxnId="{15E1B1BB-F15B-401B-A3CC-5951CE343D3D}">
      <dgm:prSet/>
      <dgm:spPr/>
      <dgm:t>
        <a:bodyPr/>
        <a:lstStyle/>
        <a:p>
          <a:endParaRPr lang="en-GB"/>
        </a:p>
      </dgm:t>
    </dgm:pt>
    <dgm:pt modelId="{81D5BC83-D729-4A98-B654-25E25A237758}" type="sibTrans" cxnId="{15E1B1BB-F15B-401B-A3CC-5951CE343D3D}">
      <dgm:prSet/>
      <dgm:spPr/>
      <dgm:t>
        <a:bodyPr/>
        <a:lstStyle/>
        <a:p>
          <a:endParaRPr lang="en-GB"/>
        </a:p>
      </dgm:t>
    </dgm:pt>
    <dgm:pt modelId="{5A1DEE61-1E2C-43DB-8105-BE6C373CBC5A}">
      <dgm:prSet phldrT="[Text]"/>
      <dgm:spPr/>
      <dgm:t>
        <a:bodyPr/>
        <a:lstStyle/>
        <a:p>
          <a:r>
            <a:rPr lang="en-GB" dirty="0">
              <a:solidFill>
                <a:schemeClr val="tx1"/>
              </a:solidFill>
              <a:latin typeface="Calibri" panose="020F0502020204030204" pitchFamily="34" charset="0"/>
              <a:cs typeface="Calibri" panose="020F0502020204030204" pitchFamily="34" charset="0"/>
            </a:rPr>
            <a:t>Assess</a:t>
          </a:r>
        </a:p>
      </dgm:t>
    </dgm:pt>
    <dgm:pt modelId="{6101F483-C536-419C-B19A-728F8E27F3D3}" type="sibTrans" cxnId="{41A56B48-7C97-4A6B-A167-FEA66733E2CF}">
      <dgm:prSet/>
      <dgm:spPr/>
      <dgm:t>
        <a:bodyPr/>
        <a:lstStyle/>
        <a:p>
          <a:endParaRPr lang="en-GB"/>
        </a:p>
      </dgm:t>
    </dgm:pt>
    <dgm:pt modelId="{4055958D-829B-492C-A5E8-7996F4F87452}" type="parTrans" cxnId="{41A56B48-7C97-4A6B-A167-FEA66733E2CF}">
      <dgm:prSet/>
      <dgm:spPr/>
      <dgm:t>
        <a:bodyPr/>
        <a:lstStyle/>
        <a:p>
          <a:endParaRPr lang="en-GB"/>
        </a:p>
      </dgm:t>
    </dgm:pt>
    <dgm:pt modelId="{037AE85D-F5BE-4D50-B47F-6F4A05749D49}" type="pres">
      <dgm:prSet presAssocID="{468E3272-AFBD-4DE6-ACFB-E07DA1152166}" presName="compositeShape" presStyleCnt="0">
        <dgm:presLayoutVars>
          <dgm:chMax val="7"/>
          <dgm:dir/>
          <dgm:resizeHandles val="exact"/>
        </dgm:presLayoutVars>
      </dgm:prSet>
      <dgm:spPr/>
    </dgm:pt>
    <dgm:pt modelId="{ED088508-3B20-4547-B7AC-B4E46FF8A490}" type="pres">
      <dgm:prSet presAssocID="{468E3272-AFBD-4DE6-ACFB-E07DA1152166}" presName="wedge1" presStyleLbl="node1" presStyleIdx="0" presStyleCnt="3"/>
      <dgm:spPr/>
    </dgm:pt>
    <dgm:pt modelId="{0EC53F7C-A6B3-4EAF-8DCF-0C3E824D9CF9}" type="pres">
      <dgm:prSet presAssocID="{468E3272-AFBD-4DE6-ACFB-E07DA1152166}" presName="dummy1a" presStyleCnt="0"/>
      <dgm:spPr/>
    </dgm:pt>
    <dgm:pt modelId="{BF2AA02D-D410-4DFB-A4A8-390ADE4C4D28}" type="pres">
      <dgm:prSet presAssocID="{468E3272-AFBD-4DE6-ACFB-E07DA1152166}" presName="dummy1b" presStyleCnt="0"/>
      <dgm:spPr/>
    </dgm:pt>
    <dgm:pt modelId="{C82960BD-7A98-4306-8E18-9305A0A9FDEE}" type="pres">
      <dgm:prSet presAssocID="{468E3272-AFBD-4DE6-ACFB-E07DA1152166}" presName="wedge1Tx" presStyleLbl="node1" presStyleIdx="0" presStyleCnt="3">
        <dgm:presLayoutVars>
          <dgm:chMax val="0"/>
          <dgm:chPref val="0"/>
          <dgm:bulletEnabled val="1"/>
        </dgm:presLayoutVars>
      </dgm:prSet>
      <dgm:spPr/>
    </dgm:pt>
    <dgm:pt modelId="{07E7C937-4AAB-4B0E-BD20-3F1B7856487B}" type="pres">
      <dgm:prSet presAssocID="{468E3272-AFBD-4DE6-ACFB-E07DA1152166}" presName="wedge2" presStyleLbl="node1" presStyleIdx="1" presStyleCnt="3"/>
      <dgm:spPr/>
    </dgm:pt>
    <dgm:pt modelId="{3BFA5CDD-64D4-44DB-BAB3-B88D8F401ACD}" type="pres">
      <dgm:prSet presAssocID="{468E3272-AFBD-4DE6-ACFB-E07DA1152166}" presName="dummy2a" presStyleCnt="0"/>
      <dgm:spPr/>
    </dgm:pt>
    <dgm:pt modelId="{4AD4B549-2895-453C-B1D7-4BF63C8FDCE1}" type="pres">
      <dgm:prSet presAssocID="{468E3272-AFBD-4DE6-ACFB-E07DA1152166}" presName="dummy2b" presStyleCnt="0"/>
      <dgm:spPr/>
    </dgm:pt>
    <dgm:pt modelId="{10E3D154-D9DC-4A34-A473-3F0D017C682E}" type="pres">
      <dgm:prSet presAssocID="{468E3272-AFBD-4DE6-ACFB-E07DA1152166}" presName="wedge2Tx" presStyleLbl="node1" presStyleIdx="1" presStyleCnt="3">
        <dgm:presLayoutVars>
          <dgm:chMax val="0"/>
          <dgm:chPref val="0"/>
          <dgm:bulletEnabled val="1"/>
        </dgm:presLayoutVars>
      </dgm:prSet>
      <dgm:spPr/>
    </dgm:pt>
    <dgm:pt modelId="{BBD8F39D-1C19-4C11-B731-DA8593149B04}" type="pres">
      <dgm:prSet presAssocID="{468E3272-AFBD-4DE6-ACFB-E07DA1152166}" presName="wedge3" presStyleLbl="node1" presStyleIdx="2" presStyleCnt="3"/>
      <dgm:spPr/>
    </dgm:pt>
    <dgm:pt modelId="{1979C464-30D0-41B7-A0AD-0DB948279E37}" type="pres">
      <dgm:prSet presAssocID="{468E3272-AFBD-4DE6-ACFB-E07DA1152166}" presName="dummy3a" presStyleCnt="0"/>
      <dgm:spPr/>
    </dgm:pt>
    <dgm:pt modelId="{23878D39-067E-4F2E-BEDF-76273AD3829C}" type="pres">
      <dgm:prSet presAssocID="{468E3272-AFBD-4DE6-ACFB-E07DA1152166}" presName="dummy3b" presStyleCnt="0"/>
      <dgm:spPr/>
    </dgm:pt>
    <dgm:pt modelId="{85C6302E-0AD6-4506-BFA6-CD4110EC4989}" type="pres">
      <dgm:prSet presAssocID="{468E3272-AFBD-4DE6-ACFB-E07DA1152166}" presName="wedge3Tx" presStyleLbl="node1" presStyleIdx="2" presStyleCnt="3">
        <dgm:presLayoutVars>
          <dgm:chMax val="0"/>
          <dgm:chPref val="0"/>
          <dgm:bulletEnabled val="1"/>
        </dgm:presLayoutVars>
      </dgm:prSet>
      <dgm:spPr/>
    </dgm:pt>
    <dgm:pt modelId="{1BEA529D-0E76-4092-9DA4-48E1F78BE8F6}" type="pres">
      <dgm:prSet presAssocID="{EF866752-F3B1-4A2F-AFA5-2C15EDEA621A}" presName="arrowWedge1" presStyleLbl="fgSibTrans2D1" presStyleIdx="0" presStyleCnt="3"/>
      <dgm:spPr/>
    </dgm:pt>
    <dgm:pt modelId="{3973A6E3-4B2B-4B1C-9111-23D4A63126C8}" type="pres">
      <dgm:prSet presAssocID="{6101F483-C536-419C-B19A-728F8E27F3D3}" presName="arrowWedge2" presStyleLbl="fgSibTrans2D1" presStyleIdx="1" presStyleCnt="3"/>
      <dgm:spPr/>
    </dgm:pt>
    <dgm:pt modelId="{4E5A317C-39AB-414D-9BB7-036CBC0A48DD}" type="pres">
      <dgm:prSet presAssocID="{81D5BC83-D729-4A98-B654-25E25A237758}" presName="arrowWedge3" presStyleLbl="fgSibTrans2D1" presStyleIdx="2" presStyleCnt="3"/>
      <dgm:spPr/>
    </dgm:pt>
  </dgm:ptLst>
  <dgm:cxnLst>
    <dgm:cxn modelId="{C67F3E09-540E-4975-B7C8-DC9AECD2F9E4}" type="presOf" srcId="{5A1DEE61-1E2C-43DB-8105-BE6C373CBC5A}" destId="{10E3D154-D9DC-4A34-A473-3F0D017C682E}" srcOrd="1" destOrd="0" presId="urn:microsoft.com/office/officeart/2005/8/layout/cycle8"/>
    <dgm:cxn modelId="{C80AB813-ECCA-4DB0-AAE9-59866295680C}" type="presOf" srcId="{24F8B72E-4246-4C6B-9761-5A15B2AD7D13}" destId="{ED088508-3B20-4547-B7AC-B4E46FF8A490}" srcOrd="0" destOrd="0" presId="urn:microsoft.com/office/officeart/2005/8/layout/cycle8"/>
    <dgm:cxn modelId="{ECB1CB2F-DF33-4EDB-9D72-589D2F83FE15}" srcId="{468E3272-AFBD-4DE6-ACFB-E07DA1152166}" destId="{24F8B72E-4246-4C6B-9761-5A15B2AD7D13}" srcOrd="0" destOrd="0" parTransId="{A31AF90E-2A8B-4EBF-9EB0-71C84E113C6D}" sibTransId="{EF866752-F3B1-4A2F-AFA5-2C15EDEA621A}"/>
    <dgm:cxn modelId="{41A56B48-7C97-4A6B-A167-FEA66733E2CF}" srcId="{468E3272-AFBD-4DE6-ACFB-E07DA1152166}" destId="{5A1DEE61-1E2C-43DB-8105-BE6C373CBC5A}" srcOrd="1" destOrd="0" parTransId="{4055958D-829B-492C-A5E8-7996F4F87452}" sibTransId="{6101F483-C536-419C-B19A-728F8E27F3D3}"/>
    <dgm:cxn modelId="{F9F85172-1224-405D-85AF-D4663EE70D39}" type="presOf" srcId="{1D3D8FCB-31AF-4C8F-8397-D19AA9EEC244}" destId="{85C6302E-0AD6-4506-BFA6-CD4110EC4989}" srcOrd="1" destOrd="0" presId="urn:microsoft.com/office/officeart/2005/8/layout/cycle8"/>
    <dgm:cxn modelId="{4D259579-276A-4C5E-A452-A442966BABF8}" type="presOf" srcId="{24F8B72E-4246-4C6B-9761-5A15B2AD7D13}" destId="{C82960BD-7A98-4306-8E18-9305A0A9FDEE}" srcOrd="1" destOrd="0" presId="urn:microsoft.com/office/officeart/2005/8/layout/cycle8"/>
    <dgm:cxn modelId="{468B5294-3CA4-4E01-BCC0-66843B6DE5C0}" type="presOf" srcId="{5A1DEE61-1E2C-43DB-8105-BE6C373CBC5A}" destId="{07E7C937-4AAB-4B0E-BD20-3F1B7856487B}" srcOrd="0" destOrd="0" presId="urn:microsoft.com/office/officeart/2005/8/layout/cycle8"/>
    <dgm:cxn modelId="{15E1B1BB-F15B-401B-A3CC-5951CE343D3D}" srcId="{468E3272-AFBD-4DE6-ACFB-E07DA1152166}" destId="{1D3D8FCB-31AF-4C8F-8397-D19AA9EEC244}" srcOrd="2" destOrd="0" parTransId="{A9F074AE-835E-422B-A9F8-5696737C862E}" sibTransId="{81D5BC83-D729-4A98-B654-25E25A237758}"/>
    <dgm:cxn modelId="{ABB126D4-501E-4D51-8509-C0F5AC1D5D2C}" type="presOf" srcId="{468E3272-AFBD-4DE6-ACFB-E07DA1152166}" destId="{037AE85D-F5BE-4D50-B47F-6F4A05749D49}" srcOrd="0" destOrd="0" presId="urn:microsoft.com/office/officeart/2005/8/layout/cycle8"/>
    <dgm:cxn modelId="{D42903F6-9858-4285-9159-BB62D7B37224}" type="presOf" srcId="{1D3D8FCB-31AF-4C8F-8397-D19AA9EEC244}" destId="{BBD8F39D-1C19-4C11-B731-DA8593149B04}" srcOrd="0" destOrd="0" presId="urn:microsoft.com/office/officeart/2005/8/layout/cycle8"/>
    <dgm:cxn modelId="{47A736B6-D886-452B-A30A-2D6F5743602C}" type="presParOf" srcId="{037AE85D-F5BE-4D50-B47F-6F4A05749D49}" destId="{ED088508-3B20-4547-B7AC-B4E46FF8A490}" srcOrd="0" destOrd="0" presId="urn:microsoft.com/office/officeart/2005/8/layout/cycle8"/>
    <dgm:cxn modelId="{8B84B716-7B9F-488D-A785-1468C950C87A}" type="presParOf" srcId="{037AE85D-F5BE-4D50-B47F-6F4A05749D49}" destId="{0EC53F7C-A6B3-4EAF-8DCF-0C3E824D9CF9}" srcOrd="1" destOrd="0" presId="urn:microsoft.com/office/officeart/2005/8/layout/cycle8"/>
    <dgm:cxn modelId="{63A01249-78B8-476F-9B4D-91E2EAEF6F66}" type="presParOf" srcId="{037AE85D-F5BE-4D50-B47F-6F4A05749D49}" destId="{BF2AA02D-D410-4DFB-A4A8-390ADE4C4D28}" srcOrd="2" destOrd="0" presId="urn:microsoft.com/office/officeart/2005/8/layout/cycle8"/>
    <dgm:cxn modelId="{64F0FB9C-B256-4DD0-B5AF-CBE5F1616F98}" type="presParOf" srcId="{037AE85D-F5BE-4D50-B47F-6F4A05749D49}" destId="{C82960BD-7A98-4306-8E18-9305A0A9FDEE}" srcOrd="3" destOrd="0" presId="urn:microsoft.com/office/officeart/2005/8/layout/cycle8"/>
    <dgm:cxn modelId="{DDF25CEC-24E7-4A94-959B-25A18A74B753}" type="presParOf" srcId="{037AE85D-F5BE-4D50-B47F-6F4A05749D49}" destId="{07E7C937-4AAB-4B0E-BD20-3F1B7856487B}" srcOrd="4" destOrd="0" presId="urn:microsoft.com/office/officeart/2005/8/layout/cycle8"/>
    <dgm:cxn modelId="{EFF4D1F8-CF2B-42A1-A285-3C24D9B9BB00}" type="presParOf" srcId="{037AE85D-F5BE-4D50-B47F-6F4A05749D49}" destId="{3BFA5CDD-64D4-44DB-BAB3-B88D8F401ACD}" srcOrd="5" destOrd="0" presId="urn:microsoft.com/office/officeart/2005/8/layout/cycle8"/>
    <dgm:cxn modelId="{569CBE4F-AF7A-4EE7-B508-998918963221}" type="presParOf" srcId="{037AE85D-F5BE-4D50-B47F-6F4A05749D49}" destId="{4AD4B549-2895-453C-B1D7-4BF63C8FDCE1}" srcOrd="6" destOrd="0" presId="urn:microsoft.com/office/officeart/2005/8/layout/cycle8"/>
    <dgm:cxn modelId="{02238F77-8924-463F-B370-D7EF48A233C2}" type="presParOf" srcId="{037AE85D-F5BE-4D50-B47F-6F4A05749D49}" destId="{10E3D154-D9DC-4A34-A473-3F0D017C682E}" srcOrd="7" destOrd="0" presId="urn:microsoft.com/office/officeart/2005/8/layout/cycle8"/>
    <dgm:cxn modelId="{927A2B29-0A1A-4878-AE08-32846DCA7034}" type="presParOf" srcId="{037AE85D-F5BE-4D50-B47F-6F4A05749D49}" destId="{BBD8F39D-1C19-4C11-B731-DA8593149B04}" srcOrd="8" destOrd="0" presId="urn:microsoft.com/office/officeart/2005/8/layout/cycle8"/>
    <dgm:cxn modelId="{4578A867-C1BA-4D87-A121-62BC0ECDF1B2}" type="presParOf" srcId="{037AE85D-F5BE-4D50-B47F-6F4A05749D49}" destId="{1979C464-30D0-41B7-A0AD-0DB948279E37}" srcOrd="9" destOrd="0" presId="urn:microsoft.com/office/officeart/2005/8/layout/cycle8"/>
    <dgm:cxn modelId="{5F7A5E0B-9208-46FE-BDB1-70DC72F236C5}" type="presParOf" srcId="{037AE85D-F5BE-4D50-B47F-6F4A05749D49}" destId="{23878D39-067E-4F2E-BEDF-76273AD3829C}" srcOrd="10" destOrd="0" presId="urn:microsoft.com/office/officeart/2005/8/layout/cycle8"/>
    <dgm:cxn modelId="{D9F995AD-81D9-46A6-85B5-FD9D157BC4A8}" type="presParOf" srcId="{037AE85D-F5BE-4D50-B47F-6F4A05749D49}" destId="{85C6302E-0AD6-4506-BFA6-CD4110EC4989}" srcOrd="11" destOrd="0" presId="urn:microsoft.com/office/officeart/2005/8/layout/cycle8"/>
    <dgm:cxn modelId="{73BDE514-6D71-4CFC-AB3F-DA14B3EAD28B}" type="presParOf" srcId="{037AE85D-F5BE-4D50-B47F-6F4A05749D49}" destId="{1BEA529D-0E76-4092-9DA4-48E1F78BE8F6}" srcOrd="12" destOrd="0" presId="urn:microsoft.com/office/officeart/2005/8/layout/cycle8"/>
    <dgm:cxn modelId="{27AB04E0-618E-4083-A952-D32132348769}" type="presParOf" srcId="{037AE85D-F5BE-4D50-B47F-6F4A05749D49}" destId="{3973A6E3-4B2B-4B1C-9111-23D4A63126C8}" srcOrd="13" destOrd="0" presId="urn:microsoft.com/office/officeart/2005/8/layout/cycle8"/>
    <dgm:cxn modelId="{B0EEC792-F234-467F-A2F9-E1691AC5BA2B}" type="presParOf" srcId="{037AE85D-F5BE-4D50-B47F-6F4A05749D49}" destId="{4E5A317C-39AB-414D-9BB7-036CBC0A48DD}" srcOrd="14" destOrd="0" presId="urn:microsoft.com/office/officeart/2005/8/layout/cycle8"/>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9760D4-F520-3F48-8B13-A35F37C552A1}">
      <dsp:nvSpPr>
        <dsp:cNvPr id="0" name=""/>
        <dsp:cNvSpPr/>
      </dsp:nvSpPr>
      <dsp:spPr>
        <a:xfrm>
          <a:off x="3478191" y="0"/>
          <a:ext cx="2636407" cy="2636407"/>
        </a:xfrm>
        <a:prstGeom prst="triangle">
          <a:avLst/>
        </a:prstGeom>
        <a:solidFill>
          <a:schemeClr val="accent5">
            <a:alpha val="9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tx2"/>
              </a:solidFill>
              <a:latin typeface="Calibri" panose="020F0502020204030204" pitchFamily="34" charset="0"/>
              <a:cs typeface="Calibri" panose="020F0502020204030204" pitchFamily="34" charset="0"/>
            </a:rPr>
            <a:t>self-regulatory</a:t>
          </a:r>
          <a:r>
            <a:rPr lang="en-GB" sz="1100" b="1" kern="1200" dirty="0">
              <a:solidFill>
                <a:schemeClr val="tx2"/>
              </a:solidFill>
              <a:latin typeface="Calibri" panose="020F0502020204030204" pitchFamily="34" charset="0"/>
              <a:cs typeface="Calibri" panose="020F0502020204030204" pitchFamily="34" charset="0"/>
            </a:rPr>
            <a:t> </a:t>
          </a:r>
          <a:r>
            <a:rPr lang="en-GB" sz="1600" b="1" kern="1200" dirty="0">
              <a:solidFill>
                <a:schemeClr val="tx2"/>
              </a:solidFill>
              <a:latin typeface="Calibri" panose="020F0502020204030204" pitchFamily="34" charset="0"/>
              <a:cs typeface="Calibri" panose="020F0502020204030204" pitchFamily="34" charset="0"/>
            </a:rPr>
            <a:t>habits of </a:t>
          </a:r>
          <a:r>
            <a:rPr lang="en-GB" sz="1800" b="1" kern="1200" dirty="0">
              <a:solidFill>
                <a:schemeClr val="tx2"/>
              </a:solidFill>
              <a:latin typeface="Calibri" panose="020F0502020204030204" pitchFamily="34" charset="0"/>
              <a:cs typeface="Calibri" panose="020F0502020204030204" pitchFamily="34" charset="0"/>
            </a:rPr>
            <a:t>learning</a:t>
          </a:r>
          <a:endParaRPr lang="en-GB" sz="1100" b="1" kern="1200" dirty="0">
            <a:solidFill>
              <a:schemeClr val="tx2"/>
            </a:solidFill>
            <a:latin typeface="Calibri" panose="020F0502020204030204" pitchFamily="34" charset="0"/>
            <a:cs typeface="Calibri" panose="020F0502020204030204" pitchFamily="34" charset="0"/>
          </a:endParaRPr>
        </a:p>
      </dsp:txBody>
      <dsp:txXfrm>
        <a:off x="4137293" y="1318204"/>
        <a:ext cx="1318203" cy="1318203"/>
      </dsp:txXfrm>
    </dsp:sp>
    <dsp:sp modelId="{025D2304-754E-CA4A-AE5F-144CBDAFB61A}">
      <dsp:nvSpPr>
        <dsp:cNvPr id="0" name=""/>
        <dsp:cNvSpPr/>
      </dsp:nvSpPr>
      <dsp:spPr>
        <a:xfrm>
          <a:off x="2159987" y="2636407"/>
          <a:ext cx="2636407" cy="2636407"/>
        </a:xfrm>
        <a:prstGeom prst="triangle">
          <a:avLst/>
        </a:prstGeom>
        <a:solidFill>
          <a:schemeClr val="accent5">
            <a:alpha val="90000"/>
            <a:hueOff val="0"/>
            <a:satOff val="0"/>
            <a:lumOff val="0"/>
            <a:alphaOff val="-13333"/>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2"/>
              </a:solidFill>
              <a:latin typeface="Calibri" panose="020F0502020204030204" pitchFamily="34" charset="0"/>
              <a:cs typeface="Calibri" panose="020F0502020204030204" pitchFamily="34" charset="0"/>
            </a:rPr>
            <a:t>built upon success criteria literature</a:t>
          </a:r>
        </a:p>
      </dsp:txBody>
      <dsp:txXfrm>
        <a:off x="2819089" y="3954611"/>
        <a:ext cx="1318203" cy="1318203"/>
      </dsp:txXfrm>
    </dsp:sp>
    <dsp:sp modelId="{B78C8097-268F-4E47-B665-CFE0B302105B}">
      <dsp:nvSpPr>
        <dsp:cNvPr id="0" name=""/>
        <dsp:cNvSpPr/>
      </dsp:nvSpPr>
      <dsp:spPr>
        <a:xfrm rot="10800000">
          <a:off x="3478191" y="2636407"/>
          <a:ext cx="2636407" cy="2636407"/>
        </a:xfrm>
        <a:prstGeom prst="triangle">
          <a:avLst/>
        </a:prstGeom>
        <a:solidFill>
          <a:schemeClr val="accent5">
            <a:alpha val="90000"/>
            <a:hueOff val="0"/>
            <a:satOff val="0"/>
            <a:lumOff val="0"/>
            <a:alphaOff val="-26667"/>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a:solidFill>
                <a:schemeClr val="tx2"/>
              </a:solidFill>
              <a:latin typeface="Calibri" panose="020F0502020204030204" pitchFamily="34" charset="0"/>
              <a:cs typeface="Calibri" panose="020F0502020204030204" pitchFamily="34" charset="0"/>
            </a:rPr>
            <a:t>ownership of development</a:t>
          </a:r>
        </a:p>
      </dsp:txBody>
      <dsp:txXfrm rot="10800000">
        <a:off x="4137293" y="2636407"/>
        <a:ext cx="1318203" cy="1318203"/>
      </dsp:txXfrm>
    </dsp:sp>
    <dsp:sp modelId="{1E415532-E349-CA4E-A8B1-D218421B29DA}">
      <dsp:nvSpPr>
        <dsp:cNvPr id="0" name=""/>
        <dsp:cNvSpPr/>
      </dsp:nvSpPr>
      <dsp:spPr>
        <a:xfrm>
          <a:off x="4796395" y="2636407"/>
          <a:ext cx="2636407" cy="2636407"/>
        </a:xfrm>
        <a:prstGeom prst="triangle">
          <a:avLst/>
        </a:prstGeom>
        <a:solidFill>
          <a:schemeClr val="accent5">
            <a:alpha val="90000"/>
            <a:hueOff val="0"/>
            <a:satOff val="0"/>
            <a:lumOff val="0"/>
            <a:alpha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2"/>
              </a:solidFill>
              <a:latin typeface="Calibri" panose="020F0502020204030204" pitchFamily="34" charset="0"/>
              <a:cs typeface="Calibri" panose="020F0502020204030204" pitchFamily="34" charset="0"/>
            </a:rPr>
            <a:t>based upon quality feedback dialogic feedback</a:t>
          </a:r>
        </a:p>
      </dsp:txBody>
      <dsp:txXfrm>
        <a:off x="5455497" y="3954611"/>
        <a:ext cx="1318203" cy="13182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99788-C9FD-490F-8E76-FED0BF645B6F}">
      <dsp:nvSpPr>
        <dsp:cNvPr id="0" name=""/>
        <dsp:cNvSpPr/>
      </dsp:nvSpPr>
      <dsp:spPr>
        <a:xfrm>
          <a:off x="1482316" y="185012"/>
          <a:ext cx="2569830" cy="2570092"/>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2EEAE3-E3DA-4573-BC0C-52AD675BF341}">
      <dsp:nvSpPr>
        <dsp:cNvPr id="0" name=""/>
        <dsp:cNvSpPr/>
      </dsp:nvSpPr>
      <dsp:spPr>
        <a:xfrm>
          <a:off x="2049694" y="1115316"/>
          <a:ext cx="1434111" cy="716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kern="1200">
              <a:latin typeface="Calibri"/>
              <a:cs typeface="Calibri"/>
            </a:rPr>
            <a:t>Working Group</a:t>
          </a:r>
        </a:p>
      </dsp:txBody>
      <dsp:txXfrm>
        <a:off x="2049694" y="1115316"/>
        <a:ext cx="1434111" cy="716981"/>
      </dsp:txXfrm>
    </dsp:sp>
    <dsp:sp modelId="{106BDEB9-8108-4AED-BD02-9C3B14ECF75F}">
      <dsp:nvSpPr>
        <dsp:cNvPr id="0" name=""/>
        <dsp:cNvSpPr/>
      </dsp:nvSpPr>
      <dsp:spPr>
        <a:xfrm>
          <a:off x="768394" y="1661912"/>
          <a:ext cx="2569830" cy="2570092"/>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6A35BA-E897-4B36-8140-7F3B2F43B35E}">
      <dsp:nvSpPr>
        <dsp:cNvPr id="0" name=""/>
        <dsp:cNvSpPr/>
      </dsp:nvSpPr>
      <dsp:spPr>
        <a:xfrm>
          <a:off x="1332879" y="2594942"/>
          <a:ext cx="1434111" cy="716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kern="1200">
              <a:latin typeface="Calibri"/>
              <a:cs typeface="Calibri"/>
            </a:rPr>
            <a:t>Programme Leads</a:t>
          </a:r>
        </a:p>
      </dsp:txBody>
      <dsp:txXfrm>
        <a:off x="1332879" y="2594942"/>
        <a:ext cx="1434111" cy="716981"/>
      </dsp:txXfrm>
    </dsp:sp>
    <dsp:sp modelId="{8EAA6E5D-989D-4F37-AC48-87B7C8C38727}">
      <dsp:nvSpPr>
        <dsp:cNvPr id="0" name=""/>
        <dsp:cNvSpPr/>
      </dsp:nvSpPr>
      <dsp:spPr>
        <a:xfrm>
          <a:off x="1482316" y="3144264"/>
          <a:ext cx="2569830" cy="2570092"/>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A0A242-287E-48F8-AB85-748E5BFCFB2B}">
      <dsp:nvSpPr>
        <dsp:cNvPr id="0" name=""/>
        <dsp:cNvSpPr/>
      </dsp:nvSpPr>
      <dsp:spPr>
        <a:xfrm>
          <a:off x="2049694" y="4074568"/>
          <a:ext cx="1434111" cy="716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rtl="0">
            <a:lnSpc>
              <a:spcPct val="90000"/>
            </a:lnSpc>
            <a:spcBef>
              <a:spcPct val="0"/>
            </a:spcBef>
            <a:spcAft>
              <a:spcPct val="35000"/>
            </a:spcAft>
            <a:buNone/>
          </a:pPr>
          <a:r>
            <a:rPr lang="en-GB" sz="2300" kern="1200">
              <a:latin typeface="Calibri"/>
              <a:cs typeface="Calibri"/>
            </a:rPr>
            <a:t>Continuum Group </a:t>
          </a:r>
        </a:p>
      </dsp:txBody>
      <dsp:txXfrm>
        <a:off x="2049694" y="4074568"/>
        <a:ext cx="1434111" cy="716981"/>
      </dsp:txXfrm>
    </dsp:sp>
    <dsp:sp modelId="{A05771A1-06F0-4C62-AF41-97763E9C0398}">
      <dsp:nvSpPr>
        <dsp:cNvPr id="0" name=""/>
        <dsp:cNvSpPr/>
      </dsp:nvSpPr>
      <dsp:spPr>
        <a:xfrm>
          <a:off x="951574" y="4791550"/>
          <a:ext cx="2207808" cy="2208875"/>
        </a:xfrm>
        <a:prstGeom prst="blockArc">
          <a:avLst>
            <a:gd name="adj1" fmla="val 0"/>
            <a:gd name="adj2" fmla="val 18900000"/>
            <a:gd name="adj3" fmla="val 1274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74D5FB-9923-4DB7-8C0F-F46E64484E36}">
      <dsp:nvSpPr>
        <dsp:cNvPr id="0" name=""/>
        <dsp:cNvSpPr/>
      </dsp:nvSpPr>
      <dsp:spPr>
        <a:xfrm>
          <a:off x="1332879" y="5554195"/>
          <a:ext cx="1434111" cy="716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rtl="0">
            <a:lnSpc>
              <a:spcPct val="90000"/>
            </a:lnSpc>
            <a:spcBef>
              <a:spcPct val="0"/>
            </a:spcBef>
            <a:spcAft>
              <a:spcPct val="35000"/>
            </a:spcAft>
            <a:buNone/>
          </a:pPr>
          <a:r>
            <a:rPr lang="en-GB" sz="2300" kern="1200">
              <a:latin typeface="Calibri"/>
              <a:cs typeface="Calibri"/>
            </a:rPr>
            <a:t>Wider Team</a:t>
          </a:r>
        </a:p>
      </dsp:txBody>
      <dsp:txXfrm>
        <a:off x="1332879" y="5554195"/>
        <a:ext cx="1434111" cy="7169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88508-3B20-4547-B7AC-B4E46FF8A490}">
      <dsp:nvSpPr>
        <dsp:cNvPr id="0" name=""/>
        <dsp:cNvSpPr/>
      </dsp:nvSpPr>
      <dsp:spPr>
        <a:xfrm>
          <a:off x="1495039" y="303488"/>
          <a:ext cx="3922003" cy="3922003"/>
        </a:xfrm>
        <a:prstGeom prst="pie">
          <a:avLst>
            <a:gd name="adj1" fmla="val 16200000"/>
            <a:gd name="adj2" fmla="val 1800000"/>
          </a:avLst>
        </a:prstGeom>
        <a:solidFill>
          <a:schemeClr val="accent1">
            <a:shade val="80000"/>
            <a:hueOff val="0"/>
            <a:satOff val="0"/>
            <a:lumOff val="0"/>
            <a:alphaOff val="0"/>
          </a:schemeClr>
        </a:solidFill>
        <a:ln>
          <a:noFill/>
        </a:ln>
        <a:effectLst>
          <a:outerShdw blurRad="63500" dist="25400" dir="5400000"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GB" sz="4400" kern="1200" dirty="0">
              <a:solidFill>
                <a:schemeClr val="tx1"/>
              </a:solidFill>
              <a:latin typeface="Calibri" panose="020F0502020204030204" pitchFamily="34" charset="0"/>
              <a:cs typeface="Calibri" panose="020F0502020204030204" pitchFamily="34" charset="0"/>
            </a:rPr>
            <a:t>Learn</a:t>
          </a:r>
        </a:p>
      </dsp:txBody>
      <dsp:txXfrm>
        <a:off x="3562029" y="1134579"/>
        <a:ext cx="1400715" cy="1167263"/>
      </dsp:txXfrm>
    </dsp:sp>
    <dsp:sp modelId="{07E7C937-4AAB-4B0E-BD20-3F1B7856487B}">
      <dsp:nvSpPr>
        <dsp:cNvPr id="0" name=""/>
        <dsp:cNvSpPr/>
      </dsp:nvSpPr>
      <dsp:spPr>
        <a:xfrm>
          <a:off x="1414265" y="443559"/>
          <a:ext cx="3922003" cy="3922003"/>
        </a:xfrm>
        <a:prstGeom prst="pie">
          <a:avLst>
            <a:gd name="adj1" fmla="val 1800000"/>
            <a:gd name="adj2" fmla="val 9000000"/>
          </a:avLst>
        </a:prstGeom>
        <a:solidFill>
          <a:schemeClr val="accent1">
            <a:shade val="80000"/>
            <a:hueOff val="-230040"/>
            <a:satOff val="5669"/>
            <a:lumOff val="13690"/>
            <a:alphaOff val="0"/>
          </a:schemeClr>
        </a:solidFill>
        <a:ln>
          <a:noFill/>
        </a:ln>
        <a:effectLst>
          <a:outerShdw blurRad="63500" dist="25400" dir="5400000"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GB" sz="4400" kern="1200" dirty="0">
              <a:solidFill>
                <a:schemeClr val="tx1"/>
              </a:solidFill>
              <a:latin typeface="Calibri" panose="020F0502020204030204" pitchFamily="34" charset="0"/>
              <a:cs typeface="Calibri" panose="020F0502020204030204" pitchFamily="34" charset="0"/>
            </a:rPr>
            <a:t>Assess</a:t>
          </a:r>
        </a:p>
      </dsp:txBody>
      <dsp:txXfrm>
        <a:off x="2348075" y="2988193"/>
        <a:ext cx="2101073" cy="1027191"/>
      </dsp:txXfrm>
    </dsp:sp>
    <dsp:sp modelId="{BBD8F39D-1C19-4C11-B731-DA8593149B04}">
      <dsp:nvSpPr>
        <dsp:cNvPr id="0" name=""/>
        <dsp:cNvSpPr/>
      </dsp:nvSpPr>
      <dsp:spPr>
        <a:xfrm>
          <a:off x="1333490" y="303488"/>
          <a:ext cx="3922003" cy="3922003"/>
        </a:xfrm>
        <a:prstGeom prst="pie">
          <a:avLst>
            <a:gd name="adj1" fmla="val 9000000"/>
            <a:gd name="adj2" fmla="val 16200000"/>
          </a:avLst>
        </a:prstGeom>
        <a:solidFill>
          <a:schemeClr val="accent1">
            <a:shade val="80000"/>
            <a:hueOff val="-460081"/>
            <a:satOff val="11338"/>
            <a:lumOff val="27379"/>
            <a:alphaOff val="0"/>
          </a:schemeClr>
        </a:solidFill>
        <a:ln>
          <a:noFill/>
        </a:ln>
        <a:effectLst>
          <a:outerShdw blurRad="63500" dist="25400" dir="5400000"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GB" sz="4400" kern="1200" dirty="0">
              <a:solidFill>
                <a:schemeClr val="tx1"/>
              </a:solidFill>
              <a:latin typeface="Calibri" panose="020F0502020204030204" pitchFamily="34" charset="0"/>
              <a:cs typeface="Calibri" panose="020F0502020204030204" pitchFamily="34" charset="0"/>
            </a:rPr>
            <a:t>Plan</a:t>
          </a:r>
        </a:p>
      </dsp:txBody>
      <dsp:txXfrm>
        <a:off x="1787789" y="1134579"/>
        <a:ext cx="1400715" cy="1167263"/>
      </dsp:txXfrm>
    </dsp:sp>
    <dsp:sp modelId="{1BEA529D-0E76-4092-9DA4-48E1F78BE8F6}">
      <dsp:nvSpPr>
        <dsp:cNvPr id="0" name=""/>
        <dsp:cNvSpPr/>
      </dsp:nvSpPr>
      <dsp:spPr>
        <a:xfrm>
          <a:off x="1252572" y="60697"/>
          <a:ext cx="4407585" cy="4407585"/>
        </a:xfrm>
        <a:prstGeom prst="circularArrow">
          <a:avLst>
            <a:gd name="adj1" fmla="val 5085"/>
            <a:gd name="adj2" fmla="val 327528"/>
            <a:gd name="adj3" fmla="val 1472472"/>
            <a:gd name="adj4" fmla="val 16199432"/>
            <a:gd name="adj5" fmla="val 5932"/>
          </a:avLst>
        </a:prstGeom>
        <a:solidFill>
          <a:schemeClr val="accent1">
            <a:shade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973A6E3-4B2B-4B1C-9111-23D4A63126C8}">
      <dsp:nvSpPr>
        <dsp:cNvPr id="0" name=""/>
        <dsp:cNvSpPr/>
      </dsp:nvSpPr>
      <dsp:spPr>
        <a:xfrm>
          <a:off x="1171474" y="200521"/>
          <a:ext cx="4407585" cy="4407585"/>
        </a:xfrm>
        <a:prstGeom prst="circularArrow">
          <a:avLst>
            <a:gd name="adj1" fmla="val 5085"/>
            <a:gd name="adj2" fmla="val 327528"/>
            <a:gd name="adj3" fmla="val 8671970"/>
            <a:gd name="adj4" fmla="val 1800502"/>
            <a:gd name="adj5" fmla="val 5932"/>
          </a:avLst>
        </a:prstGeom>
        <a:solidFill>
          <a:schemeClr val="accent1">
            <a:shade val="90000"/>
            <a:hueOff val="-230053"/>
            <a:satOff val="1670"/>
            <a:lumOff val="1227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E5A317C-39AB-414D-9BB7-036CBC0A48DD}">
      <dsp:nvSpPr>
        <dsp:cNvPr id="0" name=""/>
        <dsp:cNvSpPr/>
      </dsp:nvSpPr>
      <dsp:spPr>
        <a:xfrm>
          <a:off x="1090376" y="60697"/>
          <a:ext cx="4407585" cy="4407585"/>
        </a:xfrm>
        <a:prstGeom prst="circularArrow">
          <a:avLst>
            <a:gd name="adj1" fmla="val 5085"/>
            <a:gd name="adj2" fmla="val 327528"/>
            <a:gd name="adj3" fmla="val 15873039"/>
            <a:gd name="adj4" fmla="val 9000000"/>
            <a:gd name="adj5" fmla="val 5932"/>
          </a:avLst>
        </a:prstGeom>
        <a:solidFill>
          <a:schemeClr val="accent1">
            <a:shade val="90000"/>
            <a:hueOff val="-460106"/>
            <a:satOff val="3341"/>
            <a:lumOff val="24557"/>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11/8/2021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E6DE88F-1F85-4A27-9D34-D74A50E7B0DA}" type="slidenum">
              <a:rPr lang="en-US" smtClean="0"/>
              <a:t>11</a:t>
            </a:fld>
            <a:endParaRPr lang="en-US"/>
          </a:p>
        </p:txBody>
      </p:sp>
    </p:spTree>
    <p:extLst>
      <p:ext uri="{BB962C8B-B14F-4D97-AF65-F5344CB8AC3E}">
        <p14:creationId xmlns:p14="http://schemas.microsoft.com/office/powerpoint/2010/main" val="2577454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5135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1816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CER</a:t>
            </a:r>
          </a:p>
        </p:txBody>
      </p:sp>
      <p:sp>
        <p:nvSpPr>
          <p:cNvPr id="4" name="Slide Number Placeholder 3"/>
          <p:cNvSpPr>
            <a:spLocks noGrp="1"/>
          </p:cNvSpPr>
          <p:nvPr>
            <p:ph type="sldNum" sz="quarter" idx="5"/>
          </p:nvPr>
        </p:nvSpPr>
        <p:spPr/>
        <p:txBody>
          <a:bodyPr/>
          <a:lstStyle/>
          <a:p>
            <a:fld id="{2E6DE88F-1F85-4A27-9D34-D74A50E7B0DA}" type="slidenum">
              <a:rPr lang="en-US" smtClean="0"/>
              <a:t>15</a:t>
            </a:fld>
            <a:endParaRPr lang="en-US"/>
          </a:p>
        </p:txBody>
      </p:sp>
    </p:spTree>
    <p:extLst>
      <p:ext uri="{BB962C8B-B14F-4D97-AF65-F5344CB8AC3E}">
        <p14:creationId xmlns:p14="http://schemas.microsoft.com/office/powerpoint/2010/main" val="3850617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3308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7941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CER</a:t>
            </a:r>
          </a:p>
        </p:txBody>
      </p:sp>
      <p:sp>
        <p:nvSpPr>
          <p:cNvPr id="4" name="Slide Number Placeholder 3"/>
          <p:cNvSpPr>
            <a:spLocks noGrp="1"/>
          </p:cNvSpPr>
          <p:nvPr>
            <p:ph type="sldNum" sz="quarter" idx="5"/>
          </p:nvPr>
        </p:nvSpPr>
        <p:spPr/>
        <p:txBody>
          <a:bodyPr/>
          <a:lstStyle/>
          <a:p>
            <a:fld id="{2E6DE88F-1F85-4A27-9D34-D74A50E7B0DA}" type="slidenum">
              <a:rPr lang="en-US" smtClean="0"/>
              <a:t>18</a:t>
            </a:fld>
            <a:endParaRPr lang="en-US"/>
          </a:p>
        </p:txBody>
      </p:sp>
    </p:spTree>
    <p:extLst>
      <p:ext uri="{BB962C8B-B14F-4D97-AF65-F5344CB8AC3E}">
        <p14:creationId xmlns:p14="http://schemas.microsoft.com/office/powerpoint/2010/main" val="927696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5560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KP –brief context</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7214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2912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5971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5940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3539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8217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E6DE88F-1F85-4A27-9D34-D74A50E7B0DA}" type="slidenum">
              <a:rPr lang="en-US" smtClean="0"/>
              <a:t>9</a:t>
            </a:fld>
            <a:endParaRPr lang="en-US"/>
          </a:p>
        </p:txBody>
      </p:sp>
    </p:spTree>
    <p:extLst>
      <p:ext uri="{BB962C8B-B14F-4D97-AF65-F5344CB8AC3E}">
        <p14:creationId xmlns:p14="http://schemas.microsoft.com/office/powerpoint/2010/main" val="69045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412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D38747-4367-4BD2-8D51-C97E202738E2}" type="datetime1">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7932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C55A3C-5767-4844-A0A3-83778C2E5409}" type="datetime1">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FCD27C-8599-43EF-BA1D-14DDC1946E06}" type="datetime1">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343D99-809A-49C0-96E5-4250D0B498EE}" type="datetime1">
              <a:rPr lang="en-US" smtClean="0"/>
              <a:t>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43DE9B-B678-4EFB-BB7D-A4370204A0B0}" type="datetime1">
              <a:rPr lang="en-US" smtClean="0"/>
              <a:t>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11/8/2021</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11/8/2021</a:t>
            </a:fld>
            <a:endParaRPr lang="en-US"/>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notesSlide" Target="../notesSlides/notesSlide11.xml"/><Relationship Id="rId7" Type="http://schemas.openxmlformats.org/officeDocument/2006/relationships/diagramData" Target="../diagrams/data1.xml"/><Relationship Id="rId12"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openxmlformats.org/officeDocument/2006/relationships/image" Target="../media/image9.png"/><Relationship Id="rId11" Type="http://schemas.microsoft.com/office/2007/relationships/diagramDrawing" Target="../diagrams/drawing1.xml"/><Relationship Id="rId5" Type="http://schemas.openxmlformats.org/officeDocument/2006/relationships/image" Target="../media/image8.jpeg"/><Relationship Id="rId10" Type="http://schemas.openxmlformats.org/officeDocument/2006/relationships/diagramColors" Target="../diagrams/colors1.xml"/><Relationship Id="rId4" Type="http://schemas.openxmlformats.org/officeDocument/2006/relationships/image" Target="../media/image1.jpeg"/><Relationship Id="rId9"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jpeg"/><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hyperlink" Target="http://physics.stackexchange.com/questions/3025/tricky-spring-on-a-surface-question" TargetMode="External"/><Relationship Id="rId7" Type="http://schemas.openxmlformats.org/officeDocument/2006/relationships/diagramQuickStyle" Target="../diagrams/quickStyle3.xml"/><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hyperlink" Target="https://creativecommons.org/licenses/by-sa/3.0/" TargetMode="External"/><Relationship Id="rId9" Type="http://schemas.microsoft.com/office/2007/relationships/diagramDrawing" Target="../diagrams/drawing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hyperlink" Target="https://www.teachersgoinggradeless.com/blog?author=5e127c97755d653ee95c199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10"/>
            <a:ext cx="12192001" cy="6857990"/>
          </a:xfrm>
          <a:prstGeom prst="rect">
            <a:avLst/>
          </a:prstGeom>
        </p:spPr>
      </p:pic>
      <p:sp useBgFill="1">
        <p:nvSpPr>
          <p:cNvPr id="103"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389962" y="1673524"/>
            <a:ext cx="3485073" cy="2420504"/>
          </a:xfrm>
        </p:spPr>
        <p:txBody>
          <a:bodyPr>
            <a:normAutofit/>
          </a:bodyPr>
          <a:lstStyle/>
          <a:p>
            <a:r>
              <a:rPr lang="en-GB" sz="4000" dirty="0">
                <a:effectLst/>
                <a:latin typeface="Calibri" panose="020F0502020204030204" pitchFamily="34" charset="0"/>
                <a:ea typeface="Calibri" panose="020F0502020204030204" pitchFamily="34" charset="0"/>
                <a:cs typeface="Calibri" panose="020F0502020204030204" pitchFamily="34" charset="0"/>
              </a:rPr>
              <a:t>Re-imagining the assessment of school-based practice</a:t>
            </a:r>
            <a:endParaRPr lang="en-US" sz="7200"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461530" y="4506940"/>
            <a:ext cx="3485072" cy="1026544"/>
          </a:xfrm>
        </p:spPr>
        <p:txBody>
          <a:bodyPr>
            <a:normAutofit/>
          </a:bodyPr>
          <a:lstStyle/>
          <a:p>
            <a:r>
              <a:rPr lang="en-US" sz="2000">
                <a:effectLst/>
                <a:latin typeface="Calibri" panose="020F0502020204030204" pitchFamily="34" charset="0"/>
                <a:cs typeface="Calibri" panose="020F0502020204030204" pitchFamily="34" charset="0"/>
              </a:rPr>
              <a:t>Keither Parker, Katy Bloom and Caroline Elbra-Ramsay</a:t>
            </a:r>
          </a:p>
        </p:txBody>
      </p:sp>
      <p:pic>
        <p:nvPicPr>
          <p:cNvPr id="1026" name="Picture 2" descr="York St John University | University Info | 6 Online Courses in English -  DistanceLearningPortal.com">
            <a:extLst>
              <a:ext uri="{FF2B5EF4-FFF2-40B4-BE49-F238E27FC236}">
                <a16:creationId xmlns:a16="http://schemas.microsoft.com/office/drawing/2014/main" id="{0B6AB481-2CC8-4B22-B469-C127548CBE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082" y="308390"/>
            <a:ext cx="3028950" cy="151447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88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8622" y="10"/>
            <a:ext cx="2709619"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8" name="Rectangle 7">
            <a:extLst>
              <a:ext uri="{FF2B5EF4-FFF2-40B4-BE49-F238E27FC236}">
                <a16:creationId xmlns:a16="http://schemas.microsoft.com/office/drawing/2014/main" id="{D5FAE0F2-7208-4AEB-85A9-DD7FFB533838}"/>
              </a:ext>
            </a:extLst>
          </p:cNvPr>
          <p:cNvSpPr/>
          <p:nvPr/>
        </p:nvSpPr>
        <p:spPr>
          <a:xfrm>
            <a:off x="2700997" y="0"/>
            <a:ext cx="9499625" cy="6857990"/>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FB64A9DF-D24F-4B45-9237-B3179AD669D4}"/>
              </a:ext>
            </a:extLst>
          </p:cNvPr>
          <p:cNvSpPr>
            <a:spLocks noGrp="1"/>
          </p:cNvSpPr>
          <p:nvPr>
            <p:ph type="title"/>
          </p:nvPr>
        </p:nvSpPr>
        <p:spPr>
          <a:xfrm>
            <a:off x="2841673" y="609600"/>
            <a:ext cx="8988591" cy="1257300"/>
          </a:xfrm>
        </p:spPr>
        <p:txBody>
          <a:bodyPr>
            <a:normAutofit/>
          </a:bodyPr>
          <a:lstStyle/>
          <a:p>
            <a:r>
              <a:rPr lang="en-GB" sz="4000">
                <a:latin typeface="Calibri" panose="020F0502020204030204" pitchFamily="34" charset="0"/>
                <a:cs typeface="Calibri" panose="020F0502020204030204" pitchFamily="34" charset="0"/>
              </a:rPr>
              <a:t>Increasing self-regulation</a:t>
            </a:r>
          </a:p>
        </p:txBody>
      </p:sp>
      <p:sp>
        <p:nvSpPr>
          <p:cNvPr id="13" name="Content Placeholder 2">
            <a:extLst>
              <a:ext uri="{FF2B5EF4-FFF2-40B4-BE49-F238E27FC236}">
                <a16:creationId xmlns:a16="http://schemas.microsoft.com/office/drawing/2014/main" id="{DF30D5B1-E33D-4D0D-98B7-EFEE01C19C4F}"/>
              </a:ext>
            </a:extLst>
          </p:cNvPr>
          <p:cNvSpPr>
            <a:spLocks noGrp="1"/>
          </p:cNvSpPr>
          <p:nvPr>
            <p:ph idx="1"/>
          </p:nvPr>
        </p:nvSpPr>
        <p:spPr>
          <a:xfrm>
            <a:off x="2841673" y="2076450"/>
            <a:ext cx="9095223" cy="4364107"/>
          </a:xfrm>
        </p:spPr>
        <p:txBody>
          <a:bodyPr>
            <a:normAutofit lnSpcReduction="10000"/>
          </a:bodyPr>
          <a:lstStyle/>
          <a:p>
            <a:pPr fontAlgn="base"/>
            <a:r>
              <a:rPr lang="en-GB">
                <a:effectLst/>
                <a:latin typeface="Calibri" panose="020F0502020204030204" pitchFamily="34" charset="0"/>
                <a:cs typeface="Calibri" panose="020F0502020204030204" pitchFamily="34" charset="0"/>
              </a:rPr>
              <a:t>Hattie and Timperley (2007) describe seeking help as a learner proficiency and discuss the distinction between </a:t>
            </a:r>
            <a:r>
              <a:rPr lang="en-GB" i="1">
                <a:effectLst/>
                <a:latin typeface="Calibri" panose="020F0502020204030204" pitchFamily="34" charset="0"/>
                <a:cs typeface="Calibri" panose="020F0502020204030204" pitchFamily="34" charset="0"/>
              </a:rPr>
              <a:t>instrumental</a:t>
            </a:r>
            <a:r>
              <a:rPr lang="en-GB">
                <a:effectLst/>
                <a:latin typeface="Calibri" panose="020F0502020204030204" pitchFamily="34" charset="0"/>
                <a:cs typeface="Calibri" panose="020F0502020204030204" pitchFamily="34" charset="0"/>
              </a:rPr>
              <a:t> help (seeking hints on how to work something out) versus </a:t>
            </a:r>
            <a:r>
              <a:rPr lang="en-GB" i="1">
                <a:effectLst/>
                <a:latin typeface="Calibri" panose="020F0502020204030204" pitchFamily="34" charset="0"/>
                <a:cs typeface="Calibri" panose="020F0502020204030204" pitchFamily="34" charset="0"/>
              </a:rPr>
              <a:t>executive</a:t>
            </a:r>
            <a:r>
              <a:rPr lang="en-GB">
                <a:effectLst/>
                <a:latin typeface="Calibri" panose="020F0502020204030204" pitchFamily="34" charset="0"/>
                <a:cs typeface="Calibri" panose="020F0502020204030204" pitchFamily="34" charset="0"/>
              </a:rPr>
              <a:t> help (seeking answers). In their opinion, task feedback becomes most effective when combined with </a:t>
            </a:r>
            <a:r>
              <a:rPr lang="en-GB" i="1">
                <a:effectLst/>
                <a:latin typeface="Calibri" panose="020F0502020204030204" pitchFamily="34" charset="0"/>
                <a:cs typeface="Calibri" panose="020F0502020204030204" pitchFamily="34" charset="0"/>
              </a:rPr>
              <a:t>self-regulation</a:t>
            </a:r>
            <a:r>
              <a:rPr lang="en-GB">
                <a:effectLst/>
                <a:latin typeface="Calibri" panose="020F0502020204030204" pitchFamily="34" charset="0"/>
                <a:cs typeface="Calibri" panose="020F0502020204030204" pitchFamily="34" charset="0"/>
              </a:rPr>
              <a:t> feedback, so that it is instrumental, and not executive.</a:t>
            </a:r>
            <a:r>
              <a:rPr lang="en-US">
                <a:effectLst/>
                <a:latin typeface="Calibri" panose="020F0502020204030204" pitchFamily="34" charset="0"/>
                <a:cs typeface="Calibri" panose="020F0502020204030204" pitchFamily="34" charset="0"/>
              </a:rPr>
              <a:t>​</a:t>
            </a:r>
          </a:p>
          <a:p>
            <a:pPr fontAlgn="base"/>
            <a:r>
              <a:rPr lang="en-GB">
                <a:effectLst/>
                <a:latin typeface="Calibri" panose="020F0502020204030204" pitchFamily="34" charset="0"/>
                <a:cs typeface="Calibri" panose="020F0502020204030204" pitchFamily="34" charset="0"/>
              </a:rPr>
              <a:t>Much of the research literature on this has been completed at the higher education level (Boud, 2015; Boud and Malloy, 2012a, 2012b, 2013; Carless, 2015; Nicol and MacFarlane-Dick, 2004, 2006a, 2006b; Vermunt and Verloop, 1999; Yang and Carless, 2013), but see also the 2018 EEF Metacognition and self-regulation report. </a:t>
            </a:r>
            <a:r>
              <a:rPr lang="en-US">
                <a:effectLst/>
                <a:latin typeface="Calibri" panose="020F0502020204030204" pitchFamily="34" charset="0"/>
                <a:cs typeface="Calibri" panose="020F0502020204030204" pitchFamily="34" charset="0"/>
              </a:rPr>
              <a:t>​</a:t>
            </a:r>
          </a:p>
        </p:txBody>
      </p:sp>
      <p:pic>
        <p:nvPicPr>
          <p:cNvPr id="9" name="Picture 2" descr="York St John University | University Info | 6 Online Courses in English -  DistanceLearningPortal.com">
            <a:extLst>
              <a:ext uri="{FF2B5EF4-FFF2-40B4-BE49-F238E27FC236}">
                <a16:creationId xmlns:a16="http://schemas.microsoft.com/office/drawing/2014/main" id="{4C00D4EC-5DA4-48CC-98BE-8C851E9F67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736" y="344774"/>
            <a:ext cx="1936852" cy="96842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798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6B7C4-1510-D94B-B84B-390F5DE0F0FA}"/>
              </a:ext>
            </a:extLst>
          </p:cNvPr>
          <p:cNvSpPr>
            <a:spLocks noGrp="1"/>
          </p:cNvSpPr>
          <p:nvPr>
            <p:ph type="title"/>
          </p:nvPr>
        </p:nvSpPr>
        <p:spPr>
          <a:xfrm>
            <a:off x="919119" y="377687"/>
            <a:ext cx="10353762" cy="1257300"/>
          </a:xfrm>
        </p:spPr>
        <p:txBody>
          <a:bodyPr/>
          <a:lstStyle/>
          <a:p>
            <a:r>
              <a:rPr lang="en-US">
                <a:latin typeface="Calibri" panose="020F0502020204030204" pitchFamily="34" charset="0"/>
                <a:cs typeface="Calibri" panose="020F0502020204030204" pitchFamily="34" charset="0"/>
              </a:rPr>
              <a:t>Self-regulation feedback</a:t>
            </a:r>
          </a:p>
        </p:txBody>
      </p:sp>
      <p:sp>
        <p:nvSpPr>
          <p:cNvPr id="3" name="Content Placeholder 2">
            <a:extLst>
              <a:ext uri="{FF2B5EF4-FFF2-40B4-BE49-F238E27FC236}">
                <a16:creationId xmlns:a16="http://schemas.microsoft.com/office/drawing/2014/main" id="{D36F21FE-33C0-7145-A885-1BD2891C33C0}"/>
              </a:ext>
            </a:extLst>
          </p:cNvPr>
          <p:cNvSpPr>
            <a:spLocks noGrp="1"/>
          </p:cNvSpPr>
          <p:nvPr>
            <p:ph idx="1"/>
          </p:nvPr>
        </p:nvSpPr>
        <p:spPr>
          <a:xfrm>
            <a:off x="913795" y="1779104"/>
            <a:ext cx="10456570" cy="4701209"/>
          </a:xfrm>
        </p:spPr>
        <p:txBody>
          <a:bodyPr>
            <a:normAutofit fontScale="85000" lnSpcReduction="20000"/>
          </a:bodyPr>
          <a:lstStyle/>
          <a:p>
            <a:pPr marL="36900" indent="0" fontAlgn="base">
              <a:buNone/>
            </a:pPr>
            <a:r>
              <a:rPr lang="en-GB">
                <a:effectLst/>
                <a:latin typeface="Calibri" panose="020F0502020204030204" pitchFamily="34" charset="0"/>
                <a:cs typeface="Calibri" panose="020F0502020204030204" pitchFamily="34" charset="0"/>
              </a:rPr>
              <a:t>Nicol and MacFarlane-Dick (2004, 2006a) reviewed literature on feedback which purported to build self-regulation through assessment. Their proposed model has become well-established in HE circles and consists of seven principles, the aim of which enabling the learner to close the performance gap, although they do not distinguish between undifferentiated and task-specific feedback (Hughes, 2011):</a:t>
            </a:r>
            <a:r>
              <a:rPr lang="en-US">
                <a:effectLst/>
                <a:latin typeface="Calibri" panose="020F0502020204030204" pitchFamily="34" charset="0"/>
                <a:cs typeface="Calibri" panose="020F0502020204030204" pitchFamily="34" charset="0"/>
              </a:rPr>
              <a:t>​</a:t>
            </a:r>
          </a:p>
          <a:p>
            <a:pPr fontAlgn="base"/>
            <a:r>
              <a:rPr lang="en-GB">
                <a:effectLst/>
                <a:latin typeface="Calibri" panose="020F0502020204030204" pitchFamily="34" charset="0"/>
                <a:cs typeface="Calibri" panose="020F0502020204030204" pitchFamily="34" charset="0"/>
              </a:rPr>
              <a:t>helps clarify what good performance is (goals, criteria, expected standards);</a:t>
            </a:r>
            <a:r>
              <a:rPr lang="en-US">
                <a:effectLst/>
                <a:latin typeface="Calibri" panose="020F0502020204030204" pitchFamily="34" charset="0"/>
                <a:cs typeface="Calibri" panose="020F0502020204030204" pitchFamily="34" charset="0"/>
              </a:rPr>
              <a:t>​</a:t>
            </a:r>
          </a:p>
          <a:p>
            <a:pPr fontAlgn="base"/>
            <a:r>
              <a:rPr lang="en-GB">
                <a:effectLst/>
                <a:latin typeface="Calibri" panose="020F0502020204030204" pitchFamily="34" charset="0"/>
                <a:cs typeface="Calibri" panose="020F0502020204030204" pitchFamily="34" charset="0"/>
              </a:rPr>
              <a:t>facilitates the development of self-assessment (reflection) in learning;</a:t>
            </a:r>
            <a:r>
              <a:rPr lang="en-US">
                <a:effectLst/>
                <a:latin typeface="Calibri" panose="020F0502020204030204" pitchFamily="34" charset="0"/>
                <a:cs typeface="Calibri" panose="020F0502020204030204" pitchFamily="34" charset="0"/>
              </a:rPr>
              <a:t>​</a:t>
            </a:r>
          </a:p>
          <a:p>
            <a:pPr fontAlgn="base"/>
            <a:r>
              <a:rPr lang="en-GB">
                <a:effectLst/>
                <a:latin typeface="Calibri" panose="020F0502020204030204" pitchFamily="34" charset="0"/>
                <a:cs typeface="Calibri" panose="020F0502020204030204" pitchFamily="34" charset="0"/>
              </a:rPr>
              <a:t>delivers high quality information to students about their learning;</a:t>
            </a:r>
            <a:r>
              <a:rPr lang="en-US">
                <a:effectLst/>
                <a:latin typeface="Calibri" panose="020F0502020204030204" pitchFamily="34" charset="0"/>
                <a:cs typeface="Calibri" panose="020F0502020204030204" pitchFamily="34" charset="0"/>
              </a:rPr>
              <a:t>​</a:t>
            </a:r>
          </a:p>
          <a:p>
            <a:pPr fontAlgn="base"/>
            <a:r>
              <a:rPr lang="en-GB">
                <a:effectLst/>
                <a:latin typeface="Calibri" panose="020F0502020204030204" pitchFamily="34" charset="0"/>
                <a:cs typeface="Calibri" panose="020F0502020204030204" pitchFamily="34" charset="0"/>
              </a:rPr>
              <a:t>encourages teacher and peer dialogue around learning;</a:t>
            </a:r>
            <a:r>
              <a:rPr lang="en-US">
                <a:effectLst/>
                <a:latin typeface="Calibri" panose="020F0502020204030204" pitchFamily="34" charset="0"/>
                <a:cs typeface="Calibri" panose="020F0502020204030204" pitchFamily="34" charset="0"/>
              </a:rPr>
              <a:t>​</a:t>
            </a:r>
          </a:p>
          <a:p>
            <a:pPr fontAlgn="base"/>
            <a:r>
              <a:rPr lang="en-GB">
                <a:effectLst/>
                <a:latin typeface="Calibri" panose="020F0502020204030204" pitchFamily="34" charset="0"/>
                <a:cs typeface="Calibri" panose="020F0502020204030204" pitchFamily="34" charset="0"/>
              </a:rPr>
              <a:t>encourages positive motivational beliefs and self-esteem;</a:t>
            </a:r>
            <a:r>
              <a:rPr lang="en-US">
                <a:effectLst/>
                <a:latin typeface="Calibri" panose="020F0502020204030204" pitchFamily="34" charset="0"/>
                <a:cs typeface="Calibri" panose="020F0502020204030204" pitchFamily="34" charset="0"/>
              </a:rPr>
              <a:t>​</a:t>
            </a:r>
          </a:p>
          <a:p>
            <a:pPr fontAlgn="base"/>
            <a:r>
              <a:rPr lang="en-GB">
                <a:effectLst/>
                <a:latin typeface="Calibri" panose="020F0502020204030204" pitchFamily="34" charset="0"/>
                <a:cs typeface="Calibri" panose="020F0502020204030204" pitchFamily="34" charset="0"/>
              </a:rPr>
              <a:t>provides opportunities to close the gap between current and desired performance;</a:t>
            </a:r>
            <a:r>
              <a:rPr lang="en-US">
                <a:effectLst/>
                <a:latin typeface="Calibri" panose="020F0502020204030204" pitchFamily="34" charset="0"/>
                <a:cs typeface="Calibri" panose="020F0502020204030204" pitchFamily="34" charset="0"/>
              </a:rPr>
              <a:t>​</a:t>
            </a:r>
          </a:p>
          <a:p>
            <a:pPr fontAlgn="base"/>
            <a:r>
              <a:rPr lang="en-GB">
                <a:effectLst/>
                <a:latin typeface="Calibri" panose="020F0502020204030204" pitchFamily="34" charset="0"/>
                <a:cs typeface="Calibri" panose="020F0502020204030204" pitchFamily="34" charset="0"/>
              </a:rPr>
              <a:t>provides information to teachers that can be used to help shape teaching.</a:t>
            </a:r>
            <a:r>
              <a:rPr lang="en-US">
                <a:effectLst/>
                <a:latin typeface="Calibri" panose="020F0502020204030204" pitchFamily="34" charset="0"/>
                <a:cs typeface="Calibri" panose="020F0502020204030204" pitchFamily="34" charset="0"/>
              </a:rPr>
              <a:t>​</a:t>
            </a:r>
          </a:p>
        </p:txBody>
      </p:sp>
      <p:pic>
        <p:nvPicPr>
          <p:cNvPr id="4" name="Picture 2" descr="York St John University | University Info | 6 Online Courses in English -  DistanceLearningPortal.com">
            <a:extLst>
              <a:ext uri="{FF2B5EF4-FFF2-40B4-BE49-F238E27FC236}">
                <a16:creationId xmlns:a16="http://schemas.microsoft.com/office/drawing/2014/main" id="{FAC15317-1CC8-483A-B058-0AE712F109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736" y="344774"/>
            <a:ext cx="1936852" cy="96842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658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8622" y="10"/>
            <a:ext cx="2709619"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8" name="Rectangle 7">
            <a:extLst>
              <a:ext uri="{FF2B5EF4-FFF2-40B4-BE49-F238E27FC236}">
                <a16:creationId xmlns:a16="http://schemas.microsoft.com/office/drawing/2014/main" id="{D5FAE0F2-7208-4AEB-85A9-DD7FFB533838}"/>
              </a:ext>
            </a:extLst>
          </p:cNvPr>
          <p:cNvSpPr/>
          <p:nvPr/>
        </p:nvSpPr>
        <p:spPr>
          <a:xfrm>
            <a:off x="2700997" y="0"/>
            <a:ext cx="9499625" cy="6857990"/>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FB64A9DF-D24F-4B45-9237-B3179AD669D4}"/>
              </a:ext>
            </a:extLst>
          </p:cNvPr>
          <p:cNvSpPr>
            <a:spLocks noGrp="1"/>
          </p:cNvSpPr>
          <p:nvPr>
            <p:ph type="title"/>
          </p:nvPr>
        </p:nvSpPr>
        <p:spPr>
          <a:xfrm>
            <a:off x="2709619" y="175846"/>
            <a:ext cx="8988591" cy="1257300"/>
          </a:xfrm>
        </p:spPr>
        <p:txBody>
          <a:bodyPr>
            <a:normAutofit/>
          </a:bodyPr>
          <a:lstStyle/>
          <a:p>
            <a:r>
              <a:rPr lang="en-GB" sz="4000">
                <a:ln>
                  <a:solidFill>
                    <a:prstClr val="black">
                      <a:lumMod val="75000"/>
                      <a:lumOff val="25000"/>
                      <a:alpha val="10000"/>
                    </a:prstClr>
                  </a:solidFill>
                </a:ln>
                <a:effectLst>
                  <a:outerShdw blurRad="9525" dist="25400" dir="14640000" algn="tl" rotWithShape="0">
                    <a:prstClr val="black">
                      <a:alpha val="30000"/>
                    </a:prstClr>
                  </a:outerShdw>
                </a:effectLst>
                <a:latin typeface="Calibri" panose="020F0502020204030204" pitchFamily="34" charset="0"/>
                <a:cs typeface="Calibri" panose="020F0502020204030204" pitchFamily="34" charset="0"/>
              </a:rPr>
              <a:t>Reciprocating elements</a:t>
            </a:r>
          </a:p>
        </p:txBody>
      </p:sp>
      <p:sp>
        <p:nvSpPr>
          <p:cNvPr id="13" name="Content Placeholder 2">
            <a:extLst>
              <a:ext uri="{FF2B5EF4-FFF2-40B4-BE49-F238E27FC236}">
                <a16:creationId xmlns:a16="http://schemas.microsoft.com/office/drawing/2014/main" id="{DF30D5B1-E33D-4D0D-98B7-EFEE01C19C4F}"/>
              </a:ext>
            </a:extLst>
          </p:cNvPr>
          <p:cNvSpPr>
            <a:spLocks noGrp="1"/>
          </p:cNvSpPr>
          <p:nvPr>
            <p:ph idx="1"/>
          </p:nvPr>
        </p:nvSpPr>
        <p:spPr>
          <a:xfrm>
            <a:off x="2841673" y="1603717"/>
            <a:ext cx="8988591" cy="5078437"/>
          </a:xfrm>
        </p:spPr>
        <p:txBody>
          <a:bodyPr>
            <a:normAutofit/>
          </a:bodyPr>
          <a:lstStyle/>
          <a:p>
            <a:endParaRPr lang="en-GB" sz="2400">
              <a:effectLst/>
              <a:latin typeface="Calibri" panose="020F0502020204030204" pitchFamily="34" charset="0"/>
              <a:cs typeface="Calibri" panose="020F0502020204030204" pitchFamily="34" charset="0"/>
            </a:endParaRPr>
          </a:p>
          <a:p>
            <a:pPr marL="457200" lvl="2" indent="-457200">
              <a:buFont typeface="+mj-lt"/>
              <a:buAutoNum type="arabicPeriod"/>
            </a:pPr>
            <a:endParaRPr lang="en-GB" sz="2000">
              <a:effectLst/>
              <a:latin typeface="Calibri" panose="020F0502020204030204" pitchFamily="34" charset="0"/>
              <a:cs typeface="Calibri" panose="020F0502020204030204" pitchFamily="34" charset="0"/>
            </a:endParaRPr>
          </a:p>
        </p:txBody>
      </p:sp>
      <p:graphicFrame>
        <p:nvGraphicFramePr>
          <p:cNvPr id="11" name="Diagram 10">
            <a:extLst>
              <a:ext uri="{FF2B5EF4-FFF2-40B4-BE49-F238E27FC236}">
                <a16:creationId xmlns:a16="http://schemas.microsoft.com/office/drawing/2014/main" id="{FF4ACEFE-9190-9645-BC2C-E04306C71E01}"/>
              </a:ext>
            </a:extLst>
          </p:cNvPr>
          <p:cNvGraphicFramePr/>
          <p:nvPr>
            <p:extLst>
              <p:ext uri="{D42A27DB-BD31-4B8C-83A1-F6EECF244321}">
                <p14:modId xmlns:p14="http://schemas.microsoft.com/office/powerpoint/2010/main" val="2486988777"/>
              </p:ext>
            </p:extLst>
          </p:nvPr>
        </p:nvGraphicFramePr>
        <p:xfrm>
          <a:off x="2609262" y="1397824"/>
          <a:ext cx="9592791" cy="52728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 name="Picture 2" descr="York St John University | University Info | 6 Online Courses in English -  DistanceLearningPortal.com">
            <a:extLst>
              <a:ext uri="{FF2B5EF4-FFF2-40B4-BE49-F238E27FC236}">
                <a16:creationId xmlns:a16="http://schemas.microsoft.com/office/drawing/2014/main" id="{A8095066-C20E-44E5-B07B-5EB8C77FA48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1736" y="344774"/>
            <a:ext cx="1936852" cy="96842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938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8622" y="10"/>
            <a:ext cx="2709619"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8" name="Rectangle 7">
            <a:extLst>
              <a:ext uri="{FF2B5EF4-FFF2-40B4-BE49-F238E27FC236}">
                <a16:creationId xmlns:a16="http://schemas.microsoft.com/office/drawing/2014/main" id="{D5FAE0F2-7208-4AEB-85A9-DD7FFB533838}"/>
              </a:ext>
            </a:extLst>
          </p:cNvPr>
          <p:cNvSpPr/>
          <p:nvPr/>
        </p:nvSpPr>
        <p:spPr>
          <a:xfrm>
            <a:off x="2700997" y="0"/>
            <a:ext cx="9499625" cy="6857990"/>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FB64A9DF-D24F-4B45-9237-B3179AD669D4}"/>
              </a:ext>
            </a:extLst>
          </p:cNvPr>
          <p:cNvSpPr>
            <a:spLocks noGrp="1"/>
          </p:cNvSpPr>
          <p:nvPr>
            <p:ph type="title"/>
          </p:nvPr>
        </p:nvSpPr>
        <p:spPr>
          <a:xfrm>
            <a:off x="2709619" y="175846"/>
            <a:ext cx="8988591" cy="1257300"/>
          </a:xfrm>
        </p:spPr>
        <p:txBody>
          <a:bodyPr>
            <a:normAutofit/>
          </a:bodyPr>
          <a:lstStyle/>
          <a:p>
            <a:r>
              <a:rPr lang="en-GB" sz="4000" dirty="0">
                <a:latin typeface="Calibri" panose="020F0502020204030204" pitchFamily="34" charset="0"/>
                <a:cs typeface="Calibri" panose="020F0502020204030204" pitchFamily="34" charset="0"/>
              </a:rPr>
              <a:t>The Process</a:t>
            </a:r>
          </a:p>
        </p:txBody>
      </p:sp>
      <p:sp>
        <p:nvSpPr>
          <p:cNvPr id="13" name="Content Placeholder 2">
            <a:extLst>
              <a:ext uri="{FF2B5EF4-FFF2-40B4-BE49-F238E27FC236}">
                <a16:creationId xmlns:a16="http://schemas.microsoft.com/office/drawing/2014/main" id="{DF30D5B1-E33D-4D0D-98B7-EFEE01C19C4F}"/>
              </a:ext>
            </a:extLst>
          </p:cNvPr>
          <p:cNvSpPr>
            <a:spLocks noGrp="1"/>
          </p:cNvSpPr>
          <p:nvPr>
            <p:ph idx="1"/>
          </p:nvPr>
        </p:nvSpPr>
        <p:spPr>
          <a:xfrm>
            <a:off x="2827605" y="1280160"/>
            <a:ext cx="8988591" cy="5401994"/>
          </a:xfrm>
        </p:spPr>
        <p:txBody>
          <a:bodyPr>
            <a:normAutofit fontScale="92500" lnSpcReduction="20000"/>
          </a:bodyPr>
          <a:lstStyle/>
          <a:p>
            <a:r>
              <a:rPr lang="en-GB" sz="2400" dirty="0">
                <a:effectLst/>
                <a:latin typeface="Calibri" panose="020F0502020204030204" pitchFamily="34" charset="0"/>
                <a:cs typeface="Calibri" panose="020F0502020204030204" pitchFamily="34" charset="0"/>
              </a:rPr>
              <a:t>Took the decision that the process would be:</a:t>
            </a:r>
          </a:p>
          <a:p>
            <a:pPr lvl="2"/>
            <a:r>
              <a:rPr lang="en-GB" sz="1900" dirty="0">
                <a:effectLst/>
                <a:latin typeface="Calibri" panose="020F0502020204030204" pitchFamily="34" charset="0"/>
                <a:cs typeface="Calibri" panose="020F0502020204030204" pitchFamily="34" charset="0"/>
              </a:rPr>
              <a:t>Principle and research led;</a:t>
            </a:r>
          </a:p>
          <a:p>
            <a:pPr lvl="2"/>
            <a:r>
              <a:rPr lang="en-GB" sz="1900" dirty="0">
                <a:effectLst/>
                <a:latin typeface="Calibri" panose="020F0502020204030204" pitchFamily="34" charset="0"/>
                <a:cs typeface="Calibri" panose="020F0502020204030204" pitchFamily="34" charset="0"/>
              </a:rPr>
              <a:t>Not knee jerk;</a:t>
            </a:r>
          </a:p>
          <a:p>
            <a:pPr lvl="2"/>
            <a:r>
              <a:rPr lang="en-GB" sz="1900" dirty="0">
                <a:effectLst/>
                <a:latin typeface="Calibri" panose="020F0502020204030204" pitchFamily="34" charset="0"/>
                <a:cs typeface="Calibri" panose="020F0502020204030204" pitchFamily="34" charset="0"/>
              </a:rPr>
              <a:t>Involve dialogue with all stakeholders;</a:t>
            </a:r>
          </a:p>
          <a:p>
            <a:pPr lvl="2"/>
            <a:r>
              <a:rPr lang="en-GB" sz="1900" dirty="0">
                <a:effectLst/>
                <a:latin typeface="Calibri" panose="020F0502020204030204" pitchFamily="34" charset="0"/>
                <a:cs typeface="Calibri" panose="020F0502020204030204" pitchFamily="34" charset="0"/>
              </a:rPr>
              <a:t>A longer term change.</a:t>
            </a:r>
          </a:p>
          <a:p>
            <a:pPr marL="810000" lvl="2" indent="0">
              <a:buNone/>
            </a:pPr>
            <a:endParaRPr lang="en-GB" sz="1900" dirty="0">
              <a:effectLst/>
              <a:latin typeface="Calibri" panose="020F0502020204030204" pitchFamily="34" charset="0"/>
              <a:cs typeface="Calibri" panose="020F0502020204030204" pitchFamily="34" charset="0"/>
            </a:endParaRPr>
          </a:p>
          <a:p>
            <a:pPr marL="457200" lvl="2" indent="-457200">
              <a:buFont typeface="+mj-lt"/>
              <a:buAutoNum type="arabicPeriod"/>
            </a:pPr>
            <a:r>
              <a:rPr lang="en-GB" sz="1900" dirty="0">
                <a:effectLst/>
                <a:latin typeface="Calibri" panose="020F0502020204030204" pitchFamily="34" charset="0"/>
                <a:cs typeface="Calibri" panose="020F0502020204030204" pitchFamily="34" charset="0"/>
              </a:rPr>
              <a:t>Formed working party : AH, PLs, local headteachers /mentors, interested staff;</a:t>
            </a:r>
          </a:p>
          <a:p>
            <a:pPr marL="457200" lvl="2" indent="-457200">
              <a:buFont typeface="+mj-lt"/>
              <a:buAutoNum type="arabicPeriod"/>
            </a:pPr>
            <a:r>
              <a:rPr lang="en-GB" sz="1900" dirty="0">
                <a:effectLst/>
                <a:latin typeface="Calibri" panose="020F0502020204030204" pitchFamily="34" charset="0"/>
                <a:cs typeface="Calibri" panose="020F0502020204030204" pitchFamily="34" charset="0"/>
              </a:rPr>
              <a:t>Took feedback from current students;</a:t>
            </a:r>
          </a:p>
          <a:p>
            <a:pPr marL="457200" lvl="2" indent="-457200">
              <a:buFont typeface="+mj-lt"/>
              <a:buAutoNum type="arabicPeriod"/>
            </a:pPr>
            <a:r>
              <a:rPr lang="en-GB" sz="2000" dirty="0">
                <a:effectLst/>
                <a:latin typeface="Calibri" panose="020F0502020204030204" pitchFamily="34" charset="0"/>
                <a:cs typeface="Calibri" panose="020F0502020204030204" pitchFamily="34" charset="0"/>
              </a:rPr>
              <a:t>Agreed principles;</a:t>
            </a:r>
          </a:p>
          <a:p>
            <a:pPr marL="457200" lvl="2" indent="-457200">
              <a:buFont typeface="+mj-lt"/>
              <a:buAutoNum type="arabicPeriod"/>
            </a:pPr>
            <a:r>
              <a:rPr lang="en-GB" sz="2000" dirty="0">
                <a:effectLst/>
                <a:latin typeface="Calibri" panose="020F0502020204030204" pitchFamily="34" charset="0"/>
                <a:cs typeface="Calibri" panose="020F0502020204030204" pitchFamily="34" charset="0"/>
              </a:rPr>
              <a:t>Researched practice across sector;</a:t>
            </a:r>
          </a:p>
          <a:p>
            <a:pPr marL="457200" lvl="2" indent="-457200">
              <a:buFont typeface="+mj-lt"/>
              <a:buAutoNum type="arabicPeriod"/>
            </a:pPr>
            <a:r>
              <a:rPr lang="en-GB" sz="2000" dirty="0">
                <a:effectLst/>
                <a:latin typeface="Calibri" panose="020F0502020204030204" pitchFamily="34" charset="0"/>
                <a:cs typeface="Calibri" panose="020F0502020204030204" pitchFamily="34" charset="0"/>
              </a:rPr>
              <a:t>Shared research findings</a:t>
            </a:r>
          </a:p>
          <a:p>
            <a:pPr marL="457200" lvl="2" indent="-457200">
              <a:buFont typeface="+mj-lt"/>
              <a:buAutoNum type="arabicPeriod"/>
            </a:pPr>
            <a:r>
              <a:rPr lang="en-GB" sz="2000" dirty="0">
                <a:effectLst/>
                <a:latin typeface="Calibri" panose="020F0502020204030204" pitchFamily="34" charset="0"/>
                <a:cs typeface="Calibri" panose="020F0502020204030204" pitchFamily="34" charset="0"/>
              </a:rPr>
              <a:t>Ongoing conversation between working group /programme leads/continuum group.  Each decision had to be agreed /further discussed before moving on, returning to the principles each time.  This included: language, roles/responsibilities, form, expectation etc…..</a:t>
            </a:r>
          </a:p>
          <a:p>
            <a:pPr marL="457200" lvl="2" indent="-457200">
              <a:buFont typeface="+mj-lt"/>
              <a:buAutoNum type="arabicPeriod"/>
            </a:pPr>
            <a:endParaRPr lang="en-GB" sz="2000" dirty="0">
              <a:effectLst/>
              <a:latin typeface="Calibri" panose="020F0502020204030204" pitchFamily="34" charset="0"/>
              <a:cs typeface="Calibri" panose="020F0502020204030204" pitchFamily="34" charset="0"/>
            </a:endParaRPr>
          </a:p>
        </p:txBody>
      </p:sp>
      <p:pic>
        <p:nvPicPr>
          <p:cNvPr id="9" name="Picture 2" descr="York St John University | University Info | 6 Online Courses in English -  DistanceLearningPortal.com">
            <a:extLst>
              <a:ext uri="{FF2B5EF4-FFF2-40B4-BE49-F238E27FC236}">
                <a16:creationId xmlns:a16="http://schemas.microsoft.com/office/drawing/2014/main" id="{EAAF28C9-461D-4CE2-9499-E27C9C7686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736" y="344774"/>
            <a:ext cx="1936852" cy="96842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503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A1BDD-B623-40DD-A4AF-D1DF75F8D30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84C66E8-BB91-4A58-9D63-F8633A9C5E54}"/>
              </a:ext>
            </a:extLst>
          </p:cNvPr>
          <p:cNvSpPr>
            <a:spLocks noGrp="1"/>
          </p:cNvSpPr>
          <p:nvPr>
            <p:ph idx="1"/>
          </p:nvPr>
        </p:nvSpPr>
        <p:spPr/>
        <p:txBody>
          <a:bodyPr/>
          <a:lstStyle/>
          <a:p>
            <a:endParaRPr lang="en-GB"/>
          </a:p>
        </p:txBody>
      </p:sp>
      <p:pic>
        <p:nvPicPr>
          <p:cNvPr id="4" name="Picture 4" descr="YSJ Partnership curriculum&#10;Chart&#10;&#10;">
            <a:extLst>
              <a:ext uri="{FF2B5EF4-FFF2-40B4-BE49-F238E27FC236}">
                <a16:creationId xmlns:a16="http://schemas.microsoft.com/office/drawing/2014/main" id="{2781E714-7D05-431C-B715-C65825DB6CFF}"/>
              </a:ext>
            </a:extLst>
          </p:cNvPr>
          <p:cNvPicPr>
            <a:picLocks noChangeAspect="1"/>
          </p:cNvPicPr>
          <p:nvPr/>
        </p:nvPicPr>
        <p:blipFill>
          <a:blip r:embed="rId2"/>
          <a:stretch>
            <a:fillRect/>
          </a:stretch>
        </p:blipFill>
        <p:spPr>
          <a:xfrm>
            <a:off x="2861172" y="338432"/>
            <a:ext cx="6072965" cy="6181135"/>
          </a:xfrm>
          <a:prstGeom prst="rect">
            <a:avLst/>
          </a:prstGeom>
        </p:spPr>
      </p:pic>
    </p:spTree>
    <p:extLst>
      <p:ext uri="{BB962C8B-B14F-4D97-AF65-F5344CB8AC3E}">
        <p14:creationId xmlns:p14="http://schemas.microsoft.com/office/powerpoint/2010/main" val="990917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AF0AD-8836-430A-865D-5C3E02AD89F7}"/>
              </a:ext>
            </a:extLst>
          </p:cNvPr>
          <p:cNvSpPr>
            <a:spLocks noGrp="1"/>
          </p:cNvSpPr>
          <p:nvPr>
            <p:ph type="title"/>
          </p:nvPr>
        </p:nvSpPr>
        <p:spPr/>
        <p:txBody>
          <a:bodyPr/>
          <a:lstStyle/>
          <a:p>
            <a:endParaRPr lang="en-GB"/>
          </a:p>
        </p:txBody>
      </p:sp>
      <p:graphicFrame>
        <p:nvGraphicFramePr>
          <p:cNvPr id="4" name="Table 4">
            <a:extLst>
              <a:ext uri="{FF2B5EF4-FFF2-40B4-BE49-F238E27FC236}">
                <a16:creationId xmlns:a16="http://schemas.microsoft.com/office/drawing/2014/main" id="{D6CD7A46-A59F-40D8-ACC0-D6FAC9D8187F}"/>
              </a:ext>
            </a:extLst>
          </p:cNvPr>
          <p:cNvGraphicFramePr>
            <a:graphicFrameLocks noGrp="1"/>
          </p:cNvGraphicFramePr>
          <p:nvPr>
            <p:ph idx="1"/>
            <p:extLst>
              <p:ext uri="{D42A27DB-BD31-4B8C-83A1-F6EECF244321}">
                <p14:modId xmlns:p14="http://schemas.microsoft.com/office/powerpoint/2010/main" val="2335180441"/>
              </p:ext>
            </p:extLst>
          </p:nvPr>
        </p:nvGraphicFramePr>
        <p:xfrm>
          <a:off x="725196" y="1741872"/>
          <a:ext cx="10885968" cy="4702869"/>
        </p:xfrm>
        <a:graphic>
          <a:graphicData uri="http://schemas.openxmlformats.org/drawingml/2006/table">
            <a:tbl>
              <a:tblPr firstRow="1" bandRow="1">
                <a:tableStyleId>{5C22544A-7EE6-4342-B048-85BDC9FD1C3A}</a:tableStyleId>
              </a:tblPr>
              <a:tblGrid>
                <a:gridCol w="5442984">
                  <a:extLst>
                    <a:ext uri="{9D8B030D-6E8A-4147-A177-3AD203B41FA5}">
                      <a16:colId xmlns:a16="http://schemas.microsoft.com/office/drawing/2014/main" val="2274612675"/>
                    </a:ext>
                  </a:extLst>
                </a:gridCol>
                <a:gridCol w="5442984">
                  <a:extLst>
                    <a:ext uri="{9D8B030D-6E8A-4147-A177-3AD203B41FA5}">
                      <a16:colId xmlns:a16="http://schemas.microsoft.com/office/drawing/2014/main" val="729386770"/>
                    </a:ext>
                  </a:extLst>
                </a:gridCol>
              </a:tblGrid>
              <a:tr h="648603">
                <a:tc>
                  <a:txBody>
                    <a:bodyPr/>
                    <a:lstStyle/>
                    <a:p>
                      <a:r>
                        <a:rPr lang="en-GB" sz="2000">
                          <a:latin typeface="Calibri" panose="020F0502020204030204" pitchFamily="34" charset="0"/>
                          <a:cs typeface="Calibri" panose="020F0502020204030204" pitchFamily="34" charset="0"/>
                        </a:rPr>
                        <a:t>Positive Practice</a:t>
                      </a:r>
                    </a:p>
                  </a:txBody>
                  <a:tcPr/>
                </a:tc>
                <a:tc>
                  <a:txBody>
                    <a:bodyPr/>
                    <a:lstStyle/>
                    <a:p>
                      <a:r>
                        <a:rPr lang="en-GB" sz="2000" dirty="0">
                          <a:latin typeface="Calibri" panose="020F0502020204030204" pitchFamily="34" charset="0"/>
                          <a:cs typeface="Calibri" panose="020F0502020204030204" pitchFamily="34" charset="0"/>
                        </a:rPr>
                        <a:t>Practice we would like to change</a:t>
                      </a:r>
                    </a:p>
                  </a:txBody>
                  <a:tcPr/>
                </a:tc>
                <a:extLst>
                  <a:ext uri="{0D108BD9-81ED-4DB2-BD59-A6C34878D82A}">
                    <a16:rowId xmlns:a16="http://schemas.microsoft.com/office/drawing/2014/main" val="875763588"/>
                  </a:ext>
                </a:extLst>
              </a:tr>
              <a:tr h="648603">
                <a:tc>
                  <a:txBody>
                    <a:bodyPr/>
                    <a:lstStyle/>
                    <a:p>
                      <a:r>
                        <a:rPr lang="en-GB" sz="2000">
                          <a:latin typeface="Calibri" panose="020F0502020204030204" pitchFamily="34" charset="0"/>
                          <a:cs typeface="Calibri" panose="020F0502020204030204" pitchFamily="34" charset="0"/>
                        </a:rPr>
                        <a:t>Dialogic nature of discussions with mentors </a:t>
                      </a:r>
                    </a:p>
                  </a:txBody>
                  <a:tcPr/>
                </a:tc>
                <a:tc>
                  <a:txBody>
                    <a:bodyPr/>
                    <a:lstStyle/>
                    <a:p>
                      <a:r>
                        <a:rPr lang="en-GB" sz="2000">
                          <a:latin typeface="Calibri" panose="020F0502020204030204" pitchFamily="34" charset="0"/>
                          <a:cs typeface="Calibri" panose="020F0502020204030204" pitchFamily="34" charset="0"/>
                        </a:rPr>
                        <a:t>Lack of student teacher agency/self regulation</a:t>
                      </a:r>
                    </a:p>
                  </a:txBody>
                  <a:tcPr/>
                </a:tc>
                <a:extLst>
                  <a:ext uri="{0D108BD9-81ED-4DB2-BD59-A6C34878D82A}">
                    <a16:rowId xmlns:a16="http://schemas.microsoft.com/office/drawing/2014/main" val="301563266"/>
                  </a:ext>
                </a:extLst>
              </a:tr>
              <a:tr h="648603">
                <a:tc>
                  <a:txBody>
                    <a:bodyPr/>
                    <a:lstStyle/>
                    <a:p>
                      <a:r>
                        <a:rPr lang="en-GB" sz="2000">
                          <a:latin typeface="Calibri" panose="020F0502020204030204" pitchFamily="34" charset="0"/>
                          <a:cs typeface="Calibri" panose="020F0502020204030204" pitchFamily="34" charset="0"/>
                        </a:rPr>
                        <a:t>Triggers that allow us to celebrate and support</a:t>
                      </a:r>
                    </a:p>
                  </a:txBody>
                  <a:tcPr/>
                </a:tc>
                <a:tc>
                  <a:txBody>
                    <a:bodyPr/>
                    <a:lstStyle/>
                    <a:p>
                      <a:r>
                        <a:rPr lang="en-GB" sz="2000">
                          <a:latin typeface="Calibri" panose="020F0502020204030204" pitchFamily="34" charset="0"/>
                          <a:cs typeface="Calibri" panose="020F0502020204030204" pitchFamily="34" charset="0"/>
                        </a:rPr>
                        <a:t>Driven by Ofsted and NASBTT</a:t>
                      </a:r>
                    </a:p>
                  </a:txBody>
                  <a:tcPr/>
                </a:tc>
                <a:extLst>
                  <a:ext uri="{0D108BD9-81ED-4DB2-BD59-A6C34878D82A}">
                    <a16:rowId xmlns:a16="http://schemas.microsoft.com/office/drawing/2014/main" val="1736375661"/>
                  </a:ext>
                </a:extLst>
              </a:tr>
              <a:tr h="648603">
                <a:tc>
                  <a:txBody>
                    <a:bodyPr/>
                    <a:lstStyle/>
                    <a:p>
                      <a:r>
                        <a:rPr lang="en-GB" sz="2000">
                          <a:latin typeface="Calibri" panose="020F0502020204030204" pitchFamily="34" charset="0"/>
                          <a:cs typeface="Calibri" panose="020F0502020204030204" pitchFamily="34" charset="0"/>
                        </a:rPr>
                        <a:t>Ability to track progress</a:t>
                      </a:r>
                    </a:p>
                  </a:txBody>
                  <a:tcPr/>
                </a:tc>
                <a:tc>
                  <a:txBody>
                    <a:bodyPr/>
                    <a:lstStyle/>
                    <a:p>
                      <a:r>
                        <a:rPr lang="en-GB" sz="2000">
                          <a:latin typeface="Calibri" panose="020F0502020204030204" pitchFamily="34" charset="0"/>
                          <a:cs typeface="Calibri" panose="020F0502020204030204" pitchFamily="34" charset="0"/>
                        </a:rPr>
                        <a:t>Too much importance on final grade</a:t>
                      </a:r>
                    </a:p>
                  </a:txBody>
                  <a:tcPr/>
                </a:tc>
                <a:extLst>
                  <a:ext uri="{0D108BD9-81ED-4DB2-BD59-A6C34878D82A}">
                    <a16:rowId xmlns:a16="http://schemas.microsoft.com/office/drawing/2014/main" val="1910012772"/>
                  </a:ext>
                </a:extLst>
              </a:tr>
              <a:tr h="758814">
                <a:tc>
                  <a:txBody>
                    <a:bodyPr/>
                    <a:lstStyle/>
                    <a:p>
                      <a:r>
                        <a:rPr lang="en-GB" sz="2000">
                          <a:latin typeface="Calibri" panose="020F0502020204030204" pitchFamily="34" charset="0"/>
                          <a:cs typeface="Calibri" panose="020F0502020204030204" pitchFamily="34" charset="0"/>
                        </a:rPr>
                        <a:t>Reference to standards as an end point</a:t>
                      </a:r>
                    </a:p>
                  </a:txBody>
                  <a:tcPr/>
                </a:tc>
                <a:tc>
                  <a:txBody>
                    <a:bodyPr/>
                    <a:lstStyle/>
                    <a:p>
                      <a:r>
                        <a:rPr lang="en-GB" sz="2000">
                          <a:latin typeface="Calibri" panose="020F0502020204030204" pitchFamily="34" charset="0"/>
                          <a:cs typeface="Calibri" panose="020F0502020204030204" pitchFamily="34" charset="0"/>
                        </a:rPr>
                        <a:t>Grade often has detrimental affect on progress and wellbeing</a:t>
                      </a:r>
                    </a:p>
                  </a:txBody>
                  <a:tcPr/>
                </a:tc>
                <a:extLst>
                  <a:ext uri="{0D108BD9-81ED-4DB2-BD59-A6C34878D82A}">
                    <a16:rowId xmlns:a16="http://schemas.microsoft.com/office/drawing/2014/main" val="2852081774"/>
                  </a:ext>
                </a:extLst>
              </a:tr>
              <a:tr h="648603">
                <a:tc>
                  <a:txBody>
                    <a:bodyPr/>
                    <a:lstStyle/>
                    <a:p>
                      <a:endParaRPr lang="en-GB" sz="2000">
                        <a:latin typeface="Calibri" panose="020F0502020204030204" pitchFamily="34" charset="0"/>
                        <a:cs typeface="Calibri" panose="020F0502020204030204" pitchFamily="34" charset="0"/>
                      </a:endParaRPr>
                    </a:p>
                  </a:txBody>
                  <a:tcPr/>
                </a:tc>
                <a:tc>
                  <a:txBody>
                    <a:bodyPr/>
                    <a:lstStyle/>
                    <a:p>
                      <a:r>
                        <a:rPr lang="en-GB" sz="2000">
                          <a:latin typeface="Calibri" panose="020F0502020204030204" pitchFamily="34" charset="0"/>
                          <a:cs typeface="Calibri" panose="020F0502020204030204" pitchFamily="34" charset="0"/>
                        </a:rPr>
                        <a:t>Mentors holding the power</a:t>
                      </a:r>
                    </a:p>
                  </a:txBody>
                  <a:tcPr/>
                </a:tc>
                <a:extLst>
                  <a:ext uri="{0D108BD9-81ED-4DB2-BD59-A6C34878D82A}">
                    <a16:rowId xmlns:a16="http://schemas.microsoft.com/office/drawing/2014/main" val="869688020"/>
                  </a:ext>
                </a:extLst>
              </a:tr>
              <a:tr h="648603">
                <a:tc>
                  <a:txBody>
                    <a:bodyPr/>
                    <a:lstStyle/>
                    <a:p>
                      <a:endParaRPr lang="en-GB" sz="2000">
                        <a:latin typeface="Calibri" panose="020F0502020204030204" pitchFamily="34" charset="0"/>
                        <a:cs typeface="Calibri" panose="020F05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latin typeface="Calibri" panose="020F0502020204030204" pitchFamily="34" charset="0"/>
                          <a:cs typeface="Calibri" panose="020F0502020204030204" pitchFamily="34" charset="0"/>
                        </a:rPr>
                        <a:t>Grading too early in the programme</a:t>
                      </a:r>
                    </a:p>
                    <a:p>
                      <a:endParaRPr lang="en-GB"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138678521"/>
                  </a:ext>
                </a:extLst>
              </a:tr>
            </a:tbl>
          </a:graphicData>
        </a:graphic>
      </p:graphicFrame>
      <p:pic>
        <p:nvPicPr>
          <p:cNvPr id="6" name="Picture 2" descr="York St John University | University Info | 6 Online Courses in English -  DistanceLearningPortal.com">
            <a:extLst>
              <a:ext uri="{FF2B5EF4-FFF2-40B4-BE49-F238E27FC236}">
                <a16:creationId xmlns:a16="http://schemas.microsoft.com/office/drawing/2014/main" id="{67843B8E-7083-4A12-B8B2-86553A97DC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736" y="344774"/>
            <a:ext cx="1936852" cy="96842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476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1"/>
          <a:stretch/>
        </p:blipFill>
        <p:spPr>
          <a:xfrm>
            <a:off x="-8622" y="10"/>
            <a:ext cx="2709619" cy="6857990"/>
          </a:xfrm>
          <a:prstGeom prst="rect">
            <a:avLst/>
          </a:prstGeom>
        </p:spPr>
      </p:pic>
      <p:grpSp>
        <p:nvGrpSpPr>
          <p:cNvPr id="10" name="Group 9">
            <a:extLst>
              <a:ext uri="{FF2B5EF4-FFF2-40B4-BE49-F238E27FC236}">
                <a16:creationId xmlns:a16="http://schemas.microsoft.com/office/drawing/2014/main" id="{76EFC2D4-E724-4DF6-A9E9-768D2F058EF5}"/>
              </a:ext>
            </a:extLst>
          </p:cNvPr>
          <p:cNvGrpSpPr/>
          <p:nvPr/>
        </p:nvGrpSpPr>
        <p:grpSpPr>
          <a:xfrm>
            <a:off x="4623676" y="-215421"/>
            <a:ext cx="5498818" cy="7185438"/>
            <a:chOff x="1927405" y="-98474"/>
            <a:chExt cx="4492427" cy="7061982"/>
          </a:xfrm>
        </p:grpSpPr>
        <p:graphicFrame>
          <p:nvGraphicFramePr>
            <p:cNvPr id="2" name="Diagram 1">
              <a:extLst>
                <a:ext uri="{FF2B5EF4-FFF2-40B4-BE49-F238E27FC236}">
                  <a16:creationId xmlns:a16="http://schemas.microsoft.com/office/drawing/2014/main" id="{CA403AD7-AFC3-4814-B597-8C50C485CEDD}"/>
                </a:ext>
              </a:extLst>
            </p:cNvPr>
            <p:cNvGraphicFramePr/>
            <p:nvPr>
              <p:extLst>
                <p:ext uri="{D42A27DB-BD31-4B8C-83A1-F6EECF244321}">
                  <p14:modId xmlns:p14="http://schemas.microsoft.com/office/powerpoint/2010/main" val="2913845435"/>
                </p:ext>
              </p:extLst>
            </p:nvPr>
          </p:nvGraphicFramePr>
          <p:xfrm>
            <a:off x="2265563" y="-98474"/>
            <a:ext cx="3938289" cy="70619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Arrow: Curved Right 5">
              <a:extLst>
                <a:ext uri="{FF2B5EF4-FFF2-40B4-BE49-F238E27FC236}">
                  <a16:creationId xmlns:a16="http://schemas.microsoft.com/office/drawing/2014/main" id="{9D8350BE-32E2-4584-B153-810FC3EDFBB0}"/>
                </a:ext>
              </a:extLst>
            </p:cNvPr>
            <p:cNvSpPr/>
            <p:nvPr/>
          </p:nvSpPr>
          <p:spPr>
            <a:xfrm>
              <a:off x="2130026" y="532154"/>
              <a:ext cx="882241" cy="39956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Arrow: Curved Right 13">
              <a:extLst>
                <a:ext uri="{FF2B5EF4-FFF2-40B4-BE49-F238E27FC236}">
                  <a16:creationId xmlns:a16="http://schemas.microsoft.com/office/drawing/2014/main" id="{6F91A08B-5A65-4A50-9914-4D62A0959377}"/>
                </a:ext>
              </a:extLst>
            </p:cNvPr>
            <p:cNvSpPr/>
            <p:nvPr/>
          </p:nvSpPr>
          <p:spPr>
            <a:xfrm>
              <a:off x="1927405" y="519232"/>
              <a:ext cx="1087146" cy="218752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Arrow: Curved Right 14">
              <a:extLst>
                <a:ext uri="{FF2B5EF4-FFF2-40B4-BE49-F238E27FC236}">
                  <a16:creationId xmlns:a16="http://schemas.microsoft.com/office/drawing/2014/main" id="{12517BF1-25B6-44F5-9CCA-2E47571D6F70}"/>
                </a:ext>
              </a:extLst>
            </p:cNvPr>
            <p:cNvSpPr/>
            <p:nvPr/>
          </p:nvSpPr>
          <p:spPr>
            <a:xfrm rot="10800000">
              <a:off x="5530207" y="2748231"/>
              <a:ext cx="882241" cy="368573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Arrow: Curved Right 15">
              <a:extLst>
                <a:ext uri="{FF2B5EF4-FFF2-40B4-BE49-F238E27FC236}">
                  <a16:creationId xmlns:a16="http://schemas.microsoft.com/office/drawing/2014/main" id="{B00698FD-8932-4F6C-BAB4-633C0E76D4FC}"/>
                </a:ext>
              </a:extLst>
            </p:cNvPr>
            <p:cNvSpPr/>
            <p:nvPr/>
          </p:nvSpPr>
          <p:spPr>
            <a:xfrm rot="10800000">
              <a:off x="5537592" y="617706"/>
              <a:ext cx="882240" cy="218752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79" name="Arrow: Curved Right 178">
            <a:extLst>
              <a:ext uri="{FF2B5EF4-FFF2-40B4-BE49-F238E27FC236}">
                <a16:creationId xmlns:a16="http://schemas.microsoft.com/office/drawing/2014/main" id="{E2EA9983-0094-43BD-B14E-3C3095597891}"/>
              </a:ext>
            </a:extLst>
          </p:cNvPr>
          <p:cNvSpPr/>
          <p:nvPr/>
        </p:nvSpPr>
        <p:spPr>
          <a:xfrm>
            <a:off x="4813881" y="2641286"/>
            <a:ext cx="1079880" cy="35531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1" name="Arrow: Curved Right 180">
            <a:extLst>
              <a:ext uri="{FF2B5EF4-FFF2-40B4-BE49-F238E27FC236}">
                <a16:creationId xmlns:a16="http://schemas.microsoft.com/office/drawing/2014/main" id="{86C04F78-6F5A-465C-8D83-FFD8CEA8F656}"/>
              </a:ext>
            </a:extLst>
          </p:cNvPr>
          <p:cNvSpPr/>
          <p:nvPr/>
        </p:nvSpPr>
        <p:spPr>
          <a:xfrm rot="10800000">
            <a:off x="9018019" y="526079"/>
            <a:ext cx="1079880" cy="376330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1" name="Picture 2" descr="York St John University | University Info | 6 Online Courses in English -  DistanceLearningPortal.com">
            <a:extLst>
              <a:ext uri="{FF2B5EF4-FFF2-40B4-BE49-F238E27FC236}">
                <a16:creationId xmlns:a16="http://schemas.microsoft.com/office/drawing/2014/main" id="{37134F0D-3EFB-4461-8D79-3F9B05F6422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1736" y="344774"/>
            <a:ext cx="1936852" cy="96842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882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1"/>
          <a:stretch/>
        </p:blipFill>
        <p:spPr>
          <a:xfrm>
            <a:off x="-8622" y="10"/>
            <a:ext cx="2709619" cy="6857990"/>
          </a:xfrm>
          <a:prstGeom prst="rect">
            <a:avLst/>
          </a:prstGeom>
        </p:spPr>
      </p:pic>
      <p:sp>
        <p:nvSpPr>
          <p:cNvPr id="8" name="Rectangle 7">
            <a:extLst>
              <a:ext uri="{FF2B5EF4-FFF2-40B4-BE49-F238E27FC236}">
                <a16:creationId xmlns:a16="http://schemas.microsoft.com/office/drawing/2014/main" id="{D5FAE0F2-7208-4AEB-85A9-DD7FFB533838}"/>
              </a:ext>
            </a:extLst>
          </p:cNvPr>
          <p:cNvSpPr/>
          <p:nvPr/>
        </p:nvSpPr>
        <p:spPr>
          <a:xfrm>
            <a:off x="2700997" y="0"/>
            <a:ext cx="9499625" cy="6857990"/>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FB64A9DF-D24F-4B45-9237-B3179AD669D4}"/>
              </a:ext>
            </a:extLst>
          </p:cNvPr>
          <p:cNvSpPr>
            <a:spLocks noGrp="1"/>
          </p:cNvSpPr>
          <p:nvPr>
            <p:ph type="title"/>
          </p:nvPr>
        </p:nvSpPr>
        <p:spPr>
          <a:xfrm>
            <a:off x="2709619" y="175846"/>
            <a:ext cx="8988591" cy="1257300"/>
          </a:xfrm>
        </p:spPr>
        <p:txBody>
          <a:bodyPr>
            <a:normAutofit/>
          </a:bodyPr>
          <a:lstStyle/>
          <a:p>
            <a:r>
              <a:rPr lang="en-GB" sz="4000">
                <a:latin typeface="Calibri" panose="020F0502020204030204" pitchFamily="34" charset="0"/>
                <a:cs typeface="Calibri" panose="020F0502020204030204" pitchFamily="34" charset="0"/>
              </a:rPr>
              <a:t>Sometimes it felt like….</a:t>
            </a:r>
          </a:p>
        </p:txBody>
      </p:sp>
      <p:sp>
        <p:nvSpPr>
          <p:cNvPr id="13" name="Content Placeholder 2">
            <a:extLst>
              <a:ext uri="{FF2B5EF4-FFF2-40B4-BE49-F238E27FC236}">
                <a16:creationId xmlns:a16="http://schemas.microsoft.com/office/drawing/2014/main" id="{DF30D5B1-E33D-4D0D-98B7-EFEE01C19C4F}"/>
              </a:ext>
            </a:extLst>
          </p:cNvPr>
          <p:cNvSpPr>
            <a:spLocks noGrp="1"/>
          </p:cNvSpPr>
          <p:nvPr>
            <p:ph idx="1"/>
          </p:nvPr>
        </p:nvSpPr>
        <p:spPr>
          <a:xfrm>
            <a:off x="3474719" y="4261139"/>
            <a:ext cx="8370277" cy="2264899"/>
          </a:xfrm>
        </p:spPr>
        <p:txBody>
          <a:bodyPr>
            <a:normAutofit/>
          </a:bodyPr>
          <a:lstStyle/>
          <a:p>
            <a:pPr marL="0" lvl="2" indent="0" algn="ctr">
              <a:buNone/>
            </a:pPr>
            <a:r>
              <a:rPr lang="en-GB" sz="2000">
                <a:latin typeface="Calibri" panose="020F0502020204030204" pitchFamily="34" charset="0"/>
                <a:cs typeface="Calibri" panose="020F0502020204030204" pitchFamily="34" charset="0"/>
              </a:rPr>
              <a:t>‘That school-university partnerships are contestable and complex systems (</a:t>
            </a:r>
            <a:r>
              <a:rPr lang="en-GB" sz="2000" err="1">
                <a:latin typeface="Calibri" panose="020F0502020204030204" pitchFamily="34" charset="0"/>
                <a:cs typeface="Calibri" panose="020F0502020204030204" pitchFamily="34" charset="0"/>
              </a:rPr>
              <a:t>Walkington</a:t>
            </a:r>
            <a:r>
              <a:rPr lang="en-GB" sz="2000">
                <a:latin typeface="Calibri" panose="020F0502020204030204" pitchFamily="34" charset="0"/>
                <a:cs typeface="Calibri" panose="020F0502020204030204" pitchFamily="34" charset="0"/>
              </a:rPr>
              <a:t> 2007; Douglas 2012) is well accepted. They ‘can be sites of both struggle and enjoyment’ (</a:t>
            </a:r>
            <a:r>
              <a:rPr lang="en-GB" sz="2000" err="1">
                <a:latin typeface="Calibri" panose="020F0502020204030204" pitchFamily="34" charset="0"/>
                <a:cs typeface="Calibri" panose="020F0502020204030204" pitchFamily="34" charset="0"/>
              </a:rPr>
              <a:t>Handscomb</a:t>
            </a:r>
            <a:r>
              <a:rPr lang="en-GB" sz="2000">
                <a:latin typeface="Calibri" panose="020F0502020204030204" pitchFamily="34" charset="0"/>
                <a:cs typeface="Calibri" panose="020F0502020204030204" pitchFamily="34" charset="0"/>
              </a:rPr>
              <a:t>, Gu, and Varley 2014, 4). Collaboration in partnerships has been described by Adamson and Walker (2011) as messy in that it is complex, unpredictable and difficult to monitor or manage’ (Marsh, 2021, p.236) </a:t>
            </a:r>
          </a:p>
        </p:txBody>
      </p:sp>
      <p:pic>
        <p:nvPicPr>
          <p:cNvPr id="2052" name="Picture 4">
            <a:extLst>
              <a:ext uri="{FF2B5EF4-FFF2-40B4-BE49-F238E27FC236}">
                <a16:creationId xmlns:a16="http://schemas.microsoft.com/office/drawing/2014/main" id="{66EF18C2-B6A3-49F4-8A8E-99A7B92EEC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8932" y="1280150"/>
            <a:ext cx="4823753" cy="26209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York St John University | University Info | 6 Online Courses in English -  DistanceLearningPortal.com">
            <a:extLst>
              <a:ext uri="{FF2B5EF4-FFF2-40B4-BE49-F238E27FC236}">
                <a16:creationId xmlns:a16="http://schemas.microsoft.com/office/drawing/2014/main" id="{80E18A05-FA04-4AD7-8318-318C090454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736" y="344774"/>
            <a:ext cx="1936852" cy="96842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107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6FF72-2BFF-4850-9F9E-99BA096ED89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8AD6C23-6FB5-4A1F-9EDD-B9E43563B89E}"/>
              </a:ext>
            </a:extLst>
          </p:cNvPr>
          <p:cNvSpPr>
            <a:spLocks noGrp="1"/>
          </p:cNvSpPr>
          <p:nvPr>
            <p:ph idx="1"/>
          </p:nvPr>
        </p:nvSpPr>
        <p:spPr>
          <a:xfrm>
            <a:off x="646111" y="1331259"/>
            <a:ext cx="8946541" cy="4195481"/>
          </a:xfrm>
        </p:spPr>
        <p:txBody>
          <a:bodyPr/>
          <a:lstStyle/>
          <a:p>
            <a:endParaRPr lang="en-GB"/>
          </a:p>
        </p:txBody>
      </p:sp>
      <p:pic>
        <p:nvPicPr>
          <p:cNvPr id="5" name="Picture 4">
            <a:extLst>
              <a:ext uri="{FF2B5EF4-FFF2-40B4-BE49-F238E27FC236}">
                <a16:creationId xmlns:a16="http://schemas.microsoft.com/office/drawing/2014/main" id="{51CC8236-EE51-4A7C-AD1B-30E9F120BCCC}"/>
              </a:ext>
            </a:extLst>
          </p:cNvPr>
          <p:cNvPicPr>
            <a:picLocks noChangeAspect="1"/>
          </p:cNvPicPr>
          <p:nvPr/>
        </p:nvPicPr>
        <p:blipFill>
          <a:blip r:embed="rId3"/>
          <a:stretch>
            <a:fillRect/>
          </a:stretch>
        </p:blipFill>
        <p:spPr>
          <a:xfrm>
            <a:off x="714460" y="1490916"/>
            <a:ext cx="10763079" cy="5074023"/>
          </a:xfrm>
          <a:prstGeom prst="rect">
            <a:avLst/>
          </a:prstGeom>
        </p:spPr>
      </p:pic>
      <p:sp>
        <p:nvSpPr>
          <p:cNvPr id="7" name="Rectangle 6">
            <a:extLst>
              <a:ext uri="{FF2B5EF4-FFF2-40B4-BE49-F238E27FC236}">
                <a16:creationId xmlns:a16="http://schemas.microsoft.com/office/drawing/2014/main" id="{D6AE09F0-FB59-4969-B10F-60F527E58021}"/>
              </a:ext>
            </a:extLst>
          </p:cNvPr>
          <p:cNvSpPr/>
          <p:nvPr/>
        </p:nvSpPr>
        <p:spPr>
          <a:xfrm>
            <a:off x="6096000" y="580571"/>
            <a:ext cx="1857829" cy="75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Calibri" panose="020F0502020204030204" pitchFamily="34" charset="0"/>
                <a:cs typeface="Calibri" panose="020F0502020204030204" pitchFamily="34" charset="0"/>
              </a:rPr>
              <a:t>Statements in bold are core indicators </a:t>
            </a:r>
          </a:p>
        </p:txBody>
      </p:sp>
      <p:cxnSp>
        <p:nvCxnSpPr>
          <p:cNvPr id="9" name="Straight Arrow Connector 8">
            <a:extLst>
              <a:ext uri="{FF2B5EF4-FFF2-40B4-BE49-F238E27FC236}">
                <a16:creationId xmlns:a16="http://schemas.microsoft.com/office/drawing/2014/main" id="{7237EE94-8D39-47C3-B1E4-34711A505CBD}"/>
              </a:ext>
            </a:extLst>
          </p:cNvPr>
          <p:cNvCxnSpPr>
            <a:stCxn id="7" idx="2"/>
          </p:cNvCxnSpPr>
          <p:nvPr/>
        </p:nvCxnSpPr>
        <p:spPr>
          <a:xfrm flipH="1">
            <a:off x="6096000" y="1331259"/>
            <a:ext cx="928915" cy="15104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3469216-E3F5-4232-8894-4A7D18458EA8}"/>
              </a:ext>
            </a:extLst>
          </p:cNvPr>
          <p:cNvSpPr/>
          <p:nvPr/>
        </p:nvSpPr>
        <p:spPr>
          <a:xfrm>
            <a:off x="714460" y="440518"/>
            <a:ext cx="1857829" cy="75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latin typeface="Calibri" panose="020F0502020204030204" pitchFamily="34" charset="0"/>
                <a:cs typeface="Calibri" panose="020F0502020204030204" pitchFamily="34" charset="0"/>
              </a:rPr>
              <a:t>Links to CCF</a:t>
            </a:r>
          </a:p>
        </p:txBody>
      </p:sp>
      <p:sp>
        <p:nvSpPr>
          <p:cNvPr id="13" name="Rectangle 12">
            <a:extLst>
              <a:ext uri="{FF2B5EF4-FFF2-40B4-BE49-F238E27FC236}">
                <a16:creationId xmlns:a16="http://schemas.microsoft.com/office/drawing/2014/main" id="{E0AA08D7-31E1-45EE-A7B1-57335EFC0CC9}"/>
              </a:ext>
            </a:extLst>
          </p:cNvPr>
          <p:cNvSpPr/>
          <p:nvPr/>
        </p:nvSpPr>
        <p:spPr>
          <a:xfrm>
            <a:off x="8518635" y="520441"/>
            <a:ext cx="1857829" cy="75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Calibri" panose="020F0502020204030204" pitchFamily="34" charset="0"/>
                <a:cs typeface="Calibri" panose="020F0502020204030204" pitchFamily="34" charset="0"/>
              </a:rPr>
              <a:t>Learner centred language </a:t>
            </a:r>
          </a:p>
        </p:txBody>
      </p:sp>
      <p:cxnSp>
        <p:nvCxnSpPr>
          <p:cNvPr id="14" name="Straight Arrow Connector 13">
            <a:extLst>
              <a:ext uri="{FF2B5EF4-FFF2-40B4-BE49-F238E27FC236}">
                <a16:creationId xmlns:a16="http://schemas.microsoft.com/office/drawing/2014/main" id="{BF3D578E-D6E8-42A4-B12D-089141D1D065}"/>
              </a:ext>
            </a:extLst>
          </p:cNvPr>
          <p:cNvCxnSpPr>
            <a:cxnSpLocks/>
          </p:cNvCxnSpPr>
          <p:nvPr/>
        </p:nvCxnSpPr>
        <p:spPr>
          <a:xfrm flipH="1">
            <a:off x="6682154" y="1257697"/>
            <a:ext cx="3260900" cy="24843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BC64C7F5-57CB-48AD-893A-D964F9C7C32E}"/>
              </a:ext>
            </a:extLst>
          </p:cNvPr>
          <p:cNvSpPr/>
          <p:nvPr/>
        </p:nvSpPr>
        <p:spPr>
          <a:xfrm>
            <a:off x="3497145" y="452718"/>
            <a:ext cx="1857829" cy="75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Calibri" panose="020F0502020204030204" pitchFamily="34" charset="0"/>
                <a:cs typeface="Calibri" panose="020F0502020204030204" pitchFamily="34" charset="0"/>
              </a:rPr>
              <a:t>Expectations for each SE (flexible)</a:t>
            </a:r>
          </a:p>
        </p:txBody>
      </p:sp>
      <p:cxnSp>
        <p:nvCxnSpPr>
          <p:cNvPr id="17" name="Straight Arrow Connector 16">
            <a:extLst>
              <a:ext uri="{FF2B5EF4-FFF2-40B4-BE49-F238E27FC236}">
                <a16:creationId xmlns:a16="http://schemas.microsoft.com/office/drawing/2014/main" id="{12E82128-285F-4726-B6CF-688B75728784}"/>
              </a:ext>
            </a:extLst>
          </p:cNvPr>
          <p:cNvCxnSpPr>
            <a:cxnSpLocks/>
          </p:cNvCxnSpPr>
          <p:nvPr/>
        </p:nvCxnSpPr>
        <p:spPr>
          <a:xfrm>
            <a:off x="4420972" y="1153155"/>
            <a:ext cx="499246" cy="1139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CE7FADDA-A1F0-4C9D-A2AD-AEDD080C36C5}"/>
              </a:ext>
            </a:extLst>
          </p:cNvPr>
          <p:cNvSpPr/>
          <p:nvPr/>
        </p:nvSpPr>
        <p:spPr>
          <a:xfrm>
            <a:off x="913795" y="1490916"/>
            <a:ext cx="1454651" cy="2629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a:extLst>
              <a:ext uri="{FF2B5EF4-FFF2-40B4-BE49-F238E27FC236}">
                <a16:creationId xmlns:a16="http://schemas.microsoft.com/office/drawing/2014/main" id="{2487DB2F-F8A7-48BD-BE50-0078BC3DA287}"/>
              </a:ext>
            </a:extLst>
          </p:cNvPr>
          <p:cNvCxnSpPr>
            <a:cxnSpLocks/>
          </p:cNvCxnSpPr>
          <p:nvPr/>
        </p:nvCxnSpPr>
        <p:spPr>
          <a:xfrm flipH="1">
            <a:off x="1732917" y="1215030"/>
            <a:ext cx="1" cy="1260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7435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6EEEA-D168-45D9-9585-63DA24AF5314}"/>
              </a:ext>
            </a:extLst>
          </p:cNvPr>
          <p:cNvSpPr>
            <a:spLocks noGrp="1"/>
          </p:cNvSpPr>
          <p:nvPr>
            <p:ph type="title"/>
          </p:nvPr>
        </p:nvSpPr>
        <p:spPr/>
        <p:txBody>
          <a:bodyPr>
            <a:normAutofit/>
          </a:bodyPr>
          <a:lstStyle/>
          <a:p>
            <a:endParaRPr lang="en-GB" sz="4000" dirty="0">
              <a:latin typeface="Calibri" panose="020F0502020204030204" pitchFamily="34" charset="0"/>
              <a:cs typeface="Calibri" panose="020F0502020204030204" pitchFamily="34" charset="0"/>
            </a:endParaRPr>
          </a:p>
        </p:txBody>
      </p:sp>
      <p:graphicFrame>
        <p:nvGraphicFramePr>
          <p:cNvPr id="5" name="Content Placeholder 4">
            <a:extLst>
              <a:ext uri="{FF2B5EF4-FFF2-40B4-BE49-F238E27FC236}">
                <a16:creationId xmlns:a16="http://schemas.microsoft.com/office/drawing/2014/main" id="{BBE3AB25-F8CF-41B7-91EC-0D587AE9E76C}"/>
              </a:ext>
            </a:extLst>
          </p:cNvPr>
          <p:cNvGraphicFramePr>
            <a:graphicFrameLocks noGrp="1"/>
          </p:cNvGraphicFramePr>
          <p:nvPr>
            <p:ph idx="1"/>
            <p:extLst>
              <p:ext uri="{D42A27DB-BD31-4B8C-83A1-F6EECF244321}">
                <p14:modId xmlns:p14="http://schemas.microsoft.com/office/powerpoint/2010/main" val="4000601505"/>
              </p:ext>
            </p:extLst>
          </p:nvPr>
        </p:nvGraphicFramePr>
        <p:xfrm>
          <a:off x="509667" y="1738860"/>
          <a:ext cx="11017770" cy="4614486"/>
        </p:xfrm>
        <a:graphic>
          <a:graphicData uri="http://schemas.openxmlformats.org/drawingml/2006/table">
            <a:tbl>
              <a:tblPr/>
              <a:tblGrid>
                <a:gridCol w="5732705">
                  <a:extLst>
                    <a:ext uri="{9D8B030D-6E8A-4147-A177-3AD203B41FA5}">
                      <a16:colId xmlns:a16="http://schemas.microsoft.com/office/drawing/2014/main" val="3508852991"/>
                    </a:ext>
                  </a:extLst>
                </a:gridCol>
                <a:gridCol w="5285065">
                  <a:extLst>
                    <a:ext uri="{9D8B030D-6E8A-4147-A177-3AD203B41FA5}">
                      <a16:colId xmlns:a16="http://schemas.microsoft.com/office/drawing/2014/main" val="517160200"/>
                    </a:ext>
                  </a:extLst>
                </a:gridCol>
              </a:tblGrid>
              <a:tr h="363356">
                <a:tc>
                  <a:txBody>
                    <a:bodyPr/>
                    <a:lstStyle/>
                    <a:p>
                      <a:pPr algn="ctr" rtl="0" fontAlgn="base"/>
                      <a:r>
                        <a:rPr lang="en-GB" sz="1600" b="1" i="0" dirty="0">
                          <a:effectLst/>
                          <a:latin typeface="Arial" panose="020B0604020202020204" pitchFamily="34" charset="0"/>
                        </a:rPr>
                        <a:t>How student teachers should use this</a:t>
                      </a:r>
                      <a:r>
                        <a:rPr lang="en-GB" sz="1600" b="0" i="0" dirty="0">
                          <a:effectLst/>
                          <a:latin typeface="Arial" panose="020B0604020202020204" pitchFamily="34" charset="0"/>
                        </a:rPr>
                        <a:t> </a:t>
                      </a:r>
                      <a:endParaRPr lang="en-GB" sz="2800" b="0" i="0" dirty="0">
                        <a:effectLst/>
                      </a:endParaRPr>
                    </a:p>
                  </a:txBody>
                  <a:tcPr marL="77660" marR="77660" marT="38830" marB="38830" anchor="ctr">
                    <a:lnL w="9525" cap="flat" cmpd="sng" algn="ctr">
                      <a:solidFill>
                        <a:srgbClr val="6034C1"/>
                      </a:solidFill>
                      <a:prstDash val="solid"/>
                      <a:round/>
                      <a:headEnd type="none" w="med" len="med"/>
                      <a:tailEnd type="none" w="med" len="med"/>
                    </a:lnL>
                    <a:lnR w="9525" cap="flat" cmpd="sng" algn="ctr">
                      <a:solidFill>
                        <a:srgbClr val="6034C1"/>
                      </a:solidFill>
                      <a:prstDash val="solid"/>
                      <a:round/>
                      <a:headEnd type="none" w="med" len="med"/>
                      <a:tailEnd type="none" w="med" len="med"/>
                    </a:lnR>
                    <a:lnT w="9525" cap="flat" cmpd="sng" algn="ctr">
                      <a:solidFill>
                        <a:srgbClr val="6034C1"/>
                      </a:solidFill>
                      <a:prstDash val="solid"/>
                      <a:round/>
                      <a:headEnd type="none" w="med" len="med"/>
                      <a:tailEnd type="none" w="med" len="med"/>
                    </a:lnT>
                    <a:lnB w="9525" cap="flat" cmpd="sng" algn="ctr">
                      <a:solidFill>
                        <a:srgbClr val="6034C1"/>
                      </a:solidFill>
                      <a:prstDash val="solid"/>
                      <a:round/>
                      <a:headEnd type="none" w="med" len="med"/>
                      <a:tailEnd type="none" w="med" len="med"/>
                    </a:lnB>
                    <a:solidFill>
                      <a:srgbClr val="A6A6A6"/>
                    </a:solidFill>
                  </a:tcPr>
                </a:tc>
                <a:tc>
                  <a:txBody>
                    <a:bodyPr/>
                    <a:lstStyle/>
                    <a:p>
                      <a:pPr algn="ctr" rtl="0" fontAlgn="base"/>
                      <a:r>
                        <a:rPr lang="en-GB" sz="1600" b="1" i="0" dirty="0">
                          <a:effectLst/>
                          <a:latin typeface="Arial" panose="020B0604020202020204" pitchFamily="34" charset="0"/>
                        </a:rPr>
                        <a:t>How school mentors should use this</a:t>
                      </a:r>
                      <a:r>
                        <a:rPr lang="en-GB" sz="1600" b="0" i="0" dirty="0">
                          <a:effectLst/>
                          <a:latin typeface="Arial" panose="020B0604020202020204" pitchFamily="34" charset="0"/>
                        </a:rPr>
                        <a:t> </a:t>
                      </a:r>
                      <a:endParaRPr lang="en-GB" sz="2800" b="0" i="0" dirty="0">
                        <a:effectLst/>
                      </a:endParaRPr>
                    </a:p>
                  </a:txBody>
                  <a:tcPr marL="77660" marR="77660" marT="38830" marB="38830" anchor="ctr">
                    <a:lnL w="9525" cap="flat" cmpd="sng" algn="ctr">
                      <a:solidFill>
                        <a:srgbClr val="6034C1"/>
                      </a:solidFill>
                      <a:prstDash val="solid"/>
                      <a:round/>
                      <a:headEnd type="none" w="med" len="med"/>
                      <a:tailEnd type="none" w="med" len="med"/>
                    </a:lnL>
                    <a:lnR w="9525" cap="flat" cmpd="sng" algn="ctr">
                      <a:solidFill>
                        <a:srgbClr val="602EC1"/>
                      </a:solidFill>
                      <a:prstDash val="solid"/>
                      <a:round/>
                      <a:headEnd type="none" w="med" len="med"/>
                      <a:tailEnd type="none" w="med" len="med"/>
                    </a:lnR>
                    <a:lnT w="9525" cap="flat" cmpd="sng" algn="ctr">
                      <a:solidFill>
                        <a:srgbClr val="602EC1"/>
                      </a:solidFill>
                      <a:prstDash val="solid"/>
                      <a:round/>
                      <a:headEnd type="none" w="med" len="med"/>
                      <a:tailEnd type="none" w="med" len="med"/>
                    </a:lnT>
                    <a:lnB w="9525" cap="flat" cmpd="sng" algn="ctr">
                      <a:solidFill>
                        <a:srgbClr val="602EC1"/>
                      </a:solidFill>
                      <a:prstDash val="solid"/>
                      <a:round/>
                      <a:headEnd type="none" w="med" len="med"/>
                      <a:tailEnd type="none" w="med" len="med"/>
                    </a:lnB>
                    <a:solidFill>
                      <a:srgbClr val="A6A6A6"/>
                    </a:solidFill>
                  </a:tcPr>
                </a:tc>
                <a:extLst>
                  <a:ext uri="{0D108BD9-81ED-4DB2-BD59-A6C34878D82A}">
                    <a16:rowId xmlns:a16="http://schemas.microsoft.com/office/drawing/2014/main" val="3947271188"/>
                  </a:ext>
                </a:extLst>
              </a:tr>
              <a:tr h="612795">
                <a:tc>
                  <a:txBody>
                    <a:bodyPr/>
                    <a:lstStyle/>
                    <a:p>
                      <a:pPr algn="ctr" rtl="0" fontAlgn="base"/>
                      <a:r>
                        <a:rPr lang="en-GB" sz="1400" b="0" i="0" dirty="0">
                          <a:solidFill>
                            <a:schemeClr val="bg1"/>
                          </a:solidFill>
                          <a:effectLst/>
                          <a:latin typeface="Arial" panose="020B0604020202020204" pitchFamily="34" charset="0"/>
                        </a:rPr>
                        <a:t>This is your living document so please refer to it and self-assess on an ongoing basis </a:t>
                      </a:r>
                      <a:endParaRPr lang="en-GB" sz="2800" b="0" i="0" dirty="0">
                        <a:solidFill>
                          <a:schemeClr val="bg1"/>
                        </a:solidFill>
                        <a:effectLst/>
                      </a:endParaRPr>
                    </a:p>
                  </a:txBody>
                  <a:tcPr marL="77660" marR="77660" marT="38830" marB="38830" anchor="ctr">
                    <a:lnL w="9525" cap="flat" cmpd="sng" algn="ctr">
                      <a:solidFill>
                        <a:srgbClr val="A02DC1"/>
                      </a:solidFill>
                      <a:prstDash val="solid"/>
                      <a:round/>
                      <a:headEnd type="none" w="med" len="med"/>
                      <a:tailEnd type="none" w="med" len="med"/>
                    </a:lnL>
                    <a:lnR w="9525" cap="flat" cmpd="sng" algn="ctr">
                      <a:solidFill>
                        <a:srgbClr val="A02DC1"/>
                      </a:solidFill>
                      <a:prstDash val="solid"/>
                      <a:round/>
                      <a:headEnd type="none" w="med" len="med"/>
                      <a:tailEnd type="none" w="med" len="med"/>
                    </a:lnR>
                    <a:lnT w="9525" cap="flat" cmpd="sng" algn="ctr">
                      <a:solidFill>
                        <a:srgbClr val="6034C1"/>
                      </a:solidFill>
                      <a:prstDash val="solid"/>
                      <a:round/>
                      <a:headEnd type="none" w="med" len="med"/>
                      <a:tailEnd type="none" w="med" len="med"/>
                    </a:lnT>
                    <a:lnB w="9525" cap="flat" cmpd="sng" algn="ctr">
                      <a:solidFill>
                        <a:srgbClr val="A02DC1"/>
                      </a:solidFill>
                      <a:prstDash val="solid"/>
                      <a:round/>
                      <a:headEnd type="none" w="med" len="med"/>
                      <a:tailEnd type="none" w="med" len="med"/>
                    </a:lnB>
                    <a:solidFill>
                      <a:schemeClr val="tx1"/>
                    </a:solidFill>
                  </a:tcPr>
                </a:tc>
                <a:tc>
                  <a:txBody>
                    <a:bodyPr/>
                    <a:lstStyle/>
                    <a:p>
                      <a:pPr algn="ctr" rtl="0" fontAlgn="base"/>
                      <a:r>
                        <a:rPr lang="en-GB" sz="1400" b="0" i="0">
                          <a:solidFill>
                            <a:schemeClr val="bg1"/>
                          </a:solidFill>
                          <a:effectLst/>
                          <a:latin typeface="Arial" panose="020B0604020202020204" pitchFamily="34" charset="0"/>
                        </a:rPr>
                        <a:t>This document is intended to be owned by the student teacher and it is their responsibility to keep it updated </a:t>
                      </a:r>
                      <a:endParaRPr lang="en-GB" sz="2800" b="0" i="0">
                        <a:solidFill>
                          <a:schemeClr val="bg1"/>
                        </a:solidFill>
                        <a:effectLst/>
                      </a:endParaRPr>
                    </a:p>
                  </a:txBody>
                  <a:tcPr marL="77660" marR="77660" marT="38830" marB="38830" anchor="ctr">
                    <a:lnL w="9525" cap="flat" cmpd="sng" algn="ctr">
                      <a:solidFill>
                        <a:srgbClr val="A02DC1"/>
                      </a:solidFill>
                      <a:prstDash val="solid"/>
                      <a:round/>
                      <a:headEnd type="none" w="med" len="med"/>
                      <a:tailEnd type="none" w="med" len="med"/>
                    </a:lnL>
                    <a:lnR w="9525" cap="flat" cmpd="sng" algn="ctr">
                      <a:solidFill>
                        <a:srgbClr val="602EC1"/>
                      </a:solidFill>
                      <a:prstDash val="solid"/>
                      <a:round/>
                      <a:headEnd type="none" w="med" len="med"/>
                      <a:tailEnd type="none" w="med" len="med"/>
                    </a:lnR>
                    <a:lnT w="9525" cap="flat" cmpd="sng" algn="ctr">
                      <a:solidFill>
                        <a:srgbClr val="602EC1"/>
                      </a:solidFill>
                      <a:prstDash val="solid"/>
                      <a:round/>
                      <a:headEnd type="none" w="med" len="med"/>
                      <a:tailEnd type="none" w="med" len="med"/>
                    </a:lnT>
                    <a:lnB w="9525" cap="flat" cmpd="sng" algn="ctr">
                      <a:solidFill>
                        <a:srgbClr val="602EC1"/>
                      </a:solidFill>
                      <a:prstDash val="solid"/>
                      <a:round/>
                      <a:headEnd type="none" w="med" len="med"/>
                      <a:tailEnd type="none" w="med" len="med"/>
                    </a:lnB>
                    <a:solidFill>
                      <a:schemeClr val="tx1"/>
                    </a:solidFill>
                  </a:tcPr>
                </a:tc>
                <a:extLst>
                  <a:ext uri="{0D108BD9-81ED-4DB2-BD59-A6C34878D82A}">
                    <a16:rowId xmlns:a16="http://schemas.microsoft.com/office/drawing/2014/main" val="2207081164"/>
                  </a:ext>
                </a:extLst>
              </a:tr>
              <a:tr h="612795">
                <a:tc>
                  <a:txBody>
                    <a:bodyPr/>
                    <a:lstStyle/>
                    <a:p>
                      <a:pPr algn="ctr" rtl="0" fontAlgn="base"/>
                      <a:r>
                        <a:rPr lang="en-GB" sz="1400" b="0" i="0" dirty="0">
                          <a:solidFill>
                            <a:schemeClr val="bg1"/>
                          </a:solidFill>
                          <a:effectLst/>
                          <a:latin typeface="Arial" panose="020B0604020202020204" pitchFamily="34" charset="0"/>
                        </a:rPr>
                        <a:t>Focus on a particular area(s) each week as outlined or suggested by the SE Director’s communications as well as areas identified by you and your mentor </a:t>
                      </a:r>
                      <a:endParaRPr lang="en-GB" sz="2800" b="0" i="0" dirty="0">
                        <a:solidFill>
                          <a:schemeClr val="bg1"/>
                        </a:solidFill>
                        <a:effectLst/>
                      </a:endParaRPr>
                    </a:p>
                  </a:txBody>
                  <a:tcPr marL="77660" marR="77660" marT="38830" marB="38830" anchor="ctr">
                    <a:lnL w="9525" cap="flat" cmpd="sng" algn="ctr">
                      <a:solidFill>
                        <a:srgbClr val="602EC1"/>
                      </a:solidFill>
                      <a:prstDash val="solid"/>
                      <a:round/>
                      <a:headEnd type="none" w="med" len="med"/>
                      <a:tailEnd type="none" w="med" len="med"/>
                    </a:lnL>
                    <a:lnR w="9525" cap="flat" cmpd="sng" algn="ctr">
                      <a:solidFill>
                        <a:srgbClr val="602EC1"/>
                      </a:solidFill>
                      <a:prstDash val="solid"/>
                      <a:round/>
                      <a:headEnd type="none" w="med" len="med"/>
                      <a:tailEnd type="none" w="med" len="med"/>
                    </a:lnR>
                    <a:lnT w="9525" cap="flat" cmpd="sng" algn="ctr">
                      <a:solidFill>
                        <a:srgbClr val="A02DC1"/>
                      </a:solidFill>
                      <a:prstDash val="solid"/>
                      <a:round/>
                      <a:headEnd type="none" w="med" len="med"/>
                      <a:tailEnd type="none" w="med" len="med"/>
                    </a:lnT>
                    <a:lnB w="9525" cap="flat" cmpd="sng" algn="ctr">
                      <a:solidFill>
                        <a:srgbClr val="602EC1"/>
                      </a:solidFill>
                      <a:prstDash val="solid"/>
                      <a:round/>
                      <a:headEnd type="none" w="med" len="med"/>
                      <a:tailEnd type="none" w="med" len="med"/>
                    </a:lnB>
                    <a:solidFill>
                      <a:schemeClr val="tx1"/>
                    </a:solidFill>
                  </a:tcPr>
                </a:tc>
                <a:tc>
                  <a:txBody>
                    <a:bodyPr/>
                    <a:lstStyle/>
                    <a:p>
                      <a:pPr algn="ctr" rtl="0" fontAlgn="base"/>
                      <a:r>
                        <a:rPr lang="en-GB" sz="1400" b="0" i="0" dirty="0">
                          <a:solidFill>
                            <a:schemeClr val="bg1"/>
                          </a:solidFill>
                          <a:effectLst/>
                          <a:latin typeface="Arial" panose="020B0604020202020204" pitchFamily="34" charset="0"/>
                        </a:rPr>
                        <a:t>Support the student teacher in identifying a suitable area of development for discussion </a:t>
                      </a:r>
                      <a:endParaRPr lang="en-GB" sz="2800" b="0" i="0" dirty="0">
                        <a:solidFill>
                          <a:schemeClr val="bg1"/>
                        </a:solidFill>
                        <a:effectLst/>
                      </a:endParaRPr>
                    </a:p>
                  </a:txBody>
                  <a:tcPr marL="77660" marR="77660" marT="38830" marB="38830" anchor="ctr">
                    <a:lnL w="9525" cap="flat" cmpd="sng" algn="ctr">
                      <a:solidFill>
                        <a:srgbClr val="602EC1"/>
                      </a:solidFill>
                      <a:prstDash val="solid"/>
                      <a:round/>
                      <a:headEnd type="none" w="med" len="med"/>
                      <a:tailEnd type="none" w="med" len="med"/>
                    </a:lnL>
                    <a:lnR w="9525" cap="flat" cmpd="sng" algn="ctr">
                      <a:solidFill>
                        <a:srgbClr val="E02FC1"/>
                      </a:solidFill>
                      <a:prstDash val="solid"/>
                      <a:round/>
                      <a:headEnd type="none" w="med" len="med"/>
                      <a:tailEnd type="none" w="med" len="med"/>
                    </a:lnR>
                    <a:lnT w="9525" cap="flat" cmpd="sng" algn="ctr">
                      <a:solidFill>
                        <a:srgbClr val="602EC1"/>
                      </a:solidFill>
                      <a:prstDash val="solid"/>
                      <a:round/>
                      <a:headEnd type="none" w="med" len="med"/>
                      <a:tailEnd type="none" w="med" len="med"/>
                    </a:lnT>
                    <a:lnB w="9525" cap="flat" cmpd="sng" algn="ctr">
                      <a:solidFill>
                        <a:srgbClr val="E02FC1"/>
                      </a:solidFill>
                      <a:prstDash val="solid"/>
                      <a:round/>
                      <a:headEnd type="none" w="med" len="med"/>
                      <a:tailEnd type="none" w="med" len="med"/>
                    </a:lnB>
                    <a:solidFill>
                      <a:schemeClr val="tx1"/>
                    </a:solidFill>
                  </a:tcPr>
                </a:tc>
                <a:extLst>
                  <a:ext uri="{0D108BD9-81ED-4DB2-BD59-A6C34878D82A}">
                    <a16:rowId xmlns:a16="http://schemas.microsoft.com/office/drawing/2014/main" val="669007939"/>
                  </a:ext>
                </a:extLst>
              </a:tr>
              <a:tr h="785634">
                <a:tc>
                  <a:txBody>
                    <a:bodyPr/>
                    <a:lstStyle/>
                    <a:p>
                      <a:pPr algn="ctr" rtl="0" fontAlgn="base"/>
                      <a:r>
                        <a:rPr lang="en-GB" sz="1400" b="0" i="0" dirty="0">
                          <a:solidFill>
                            <a:schemeClr val="bg1"/>
                          </a:solidFill>
                          <a:effectLst/>
                          <a:latin typeface="Arial" panose="020B0604020202020204" pitchFamily="34" charset="0"/>
                        </a:rPr>
                        <a:t>Focus on the core (bold) criteria and identify the aspects you have met and those that you feel can be developed further </a:t>
                      </a:r>
                      <a:endParaRPr lang="en-GB" sz="2800" b="0" i="0" dirty="0">
                        <a:solidFill>
                          <a:schemeClr val="bg1"/>
                        </a:solidFill>
                        <a:effectLst/>
                      </a:endParaRPr>
                    </a:p>
                  </a:txBody>
                  <a:tcPr marL="77660" marR="77660" marT="38830" marB="38830" anchor="ctr">
                    <a:lnL w="9525" cap="flat" cmpd="sng" algn="ctr">
                      <a:solidFill>
                        <a:srgbClr val="2030C1"/>
                      </a:solidFill>
                      <a:prstDash val="solid"/>
                      <a:round/>
                      <a:headEnd type="none" w="med" len="med"/>
                      <a:tailEnd type="none" w="med" len="med"/>
                    </a:lnL>
                    <a:lnR w="9525" cap="flat" cmpd="sng" algn="ctr">
                      <a:solidFill>
                        <a:srgbClr val="2030C1"/>
                      </a:solidFill>
                      <a:prstDash val="solid"/>
                      <a:round/>
                      <a:headEnd type="none" w="med" len="med"/>
                      <a:tailEnd type="none" w="med" len="med"/>
                    </a:lnR>
                    <a:lnT w="9525" cap="flat" cmpd="sng" algn="ctr">
                      <a:solidFill>
                        <a:srgbClr val="602EC1"/>
                      </a:solidFill>
                      <a:prstDash val="solid"/>
                      <a:round/>
                      <a:headEnd type="none" w="med" len="med"/>
                      <a:tailEnd type="none" w="med" len="med"/>
                    </a:lnT>
                    <a:lnB w="9525" cap="flat" cmpd="sng" algn="ctr">
                      <a:solidFill>
                        <a:srgbClr val="2030C1"/>
                      </a:solidFill>
                      <a:prstDash val="solid"/>
                      <a:round/>
                      <a:headEnd type="none" w="med" len="med"/>
                      <a:tailEnd type="none" w="med" len="med"/>
                    </a:lnB>
                    <a:solidFill>
                      <a:schemeClr val="tx1"/>
                    </a:solidFill>
                  </a:tcPr>
                </a:tc>
                <a:tc>
                  <a:txBody>
                    <a:bodyPr/>
                    <a:lstStyle/>
                    <a:p>
                      <a:pPr algn="ctr" rtl="0" fontAlgn="base"/>
                      <a:r>
                        <a:rPr lang="en-GB" sz="1400" b="0" i="0" dirty="0">
                          <a:solidFill>
                            <a:schemeClr val="bg1"/>
                          </a:solidFill>
                          <a:effectLst/>
                          <a:latin typeface="Arial" panose="020B0604020202020204" pitchFamily="34" charset="0"/>
                        </a:rPr>
                        <a:t>The level of support is likely to change across the continua. SE1 might be characterised as co-construction, SE2 by support and SE3 by independence. </a:t>
                      </a:r>
                      <a:endParaRPr lang="en-GB" sz="2800" b="0" i="0" dirty="0">
                        <a:solidFill>
                          <a:schemeClr val="bg1"/>
                        </a:solidFill>
                        <a:effectLst/>
                      </a:endParaRPr>
                    </a:p>
                  </a:txBody>
                  <a:tcPr marL="77660" marR="77660" marT="38830" marB="38830" anchor="ctr">
                    <a:lnL w="9525" cap="flat" cmpd="sng" algn="ctr">
                      <a:solidFill>
                        <a:srgbClr val="2030C1"/>
                      </a:solidFill>
                      <a:prstDash val="solid"/>
                      <a:round/>
                      <a:headEnd type="none" w="med" len="med"/>
                      <a:tailEnd type="none" w="med" len="med"/>
                    </a:lnL>
                    <a:lnR w="9525" cap="flat" cmpd="sng" algn="ctr">
                      <a:solidFill>
                        <a:srgbClr val="A037C1"/>
                      </a:solidFill>
                      <a:prstDash val="solid"/>
                      <a:round/>
                      <a:headEnd type="none" w="med" len="med"/>
                      <a:tailEnd type="none" w="med" len="med"/>
                    </a:lnR>
                    <a:lnT w="9525" cap="flat" cmpd="sng" algn="ctr">
                      <a:solidFill>
                        <a:srgbClr val="E02FC1"/>
                      </a:solidFill>
                      <a:prstDash val="solid"/>
                      <a:round/>
                      <a:headEnd type="none" w="med" len="med"/>
                      <a:tailEnd type="none" w="med" len="med"/>
                    </a:lnT>
                    <a:lnB w="9525" cap="flat" cmpd="sng" algn="ctr">
                      <a:solidFill>
                        <a:srgbClr val="A037C1"/>
                      </a:solidFill>
                      <a:prstDash val="solid"/>
                      <a:round/>
                      <a:headEnd type="none" w="med" len="med"/>
                      <a:tailEnd type="none" w="med" len="med"/>
                    </a:lnB>
                    <a:solidFill>
                      <a:schemeClr val="tx1"/>
                    </a:solidFill>
                  </a:tcPr>
                </a:tc>
                <a:extLst>
                  <a:ext uri="{0D108BD9-81ED-4DB2-BD59-A6C34878D82A}">
                    <a16:rowId xmlns:a16="http://schemas.microsoft.com/office/drawing/2014/main" val="2956775304"/>
                  </a:ext>
                </a:extLst>
              </a:tr>
              <a:tr h="785634">
                <a:tc>
                  <a:txBody>
                    <a:bodyPr/>
                    <a:lstStyle/>
                    <a:p>
                      <a:pPr algn="ctr" rtl="0" fontAlgn="base"/>
                      <a:r>
                        <a:rPr lang="en-GB" sz="1400" b="0" i="0">
                          <a:solidFill>
                            <a:schemeClr val="bg1"/>
                          </a:solidFill>
                          <a:effectLst/>
                          <a:latin typeface="Arial" panose="020B0604020202020204" pitchFamily="34" charset="0"/>
                        </a:rPr>
                        <a:t>In consultation with your mentor or host teacher, co-construct actionable targets and identify actions to further improve your current stage. Discuss strategies to be able to meet your SMART targets </a:t>
                      </a:r>
                      <a:endParaRPr lang="en-GB" sz="2800" b="0" i="0">
                        <a:solidFill>
                          <a:schemeClr val="bg1"/>
                        </a:solidFill>
                        <a:effectLst/>
                      </a:endParaRPr>
                    </a:p>
                  </a:txBody>
                  <a:tcPr marL="77660" marR="77660" marT="38830" marB="38830" anchor="ctr">
                    <a:lnL w="9525" cap="flat" cmpd="sng" algn="ctr">
                      <a:solidFill>
                        <a:srgbClr val="E037C1"/>
                      </a:solidFill>
                      <a:prstDash val="solid"/>
                      <a:round/>
                      <a:headEnd type="none" w="med" len="med"/>
                      <a:tailEnd type="none" w="med" len="med"/>
                    </a:lnL>
                    <a:lnR w="9525" cap="flat" cmpd="sng" algn="ctr">
                      <a:solidFill>
                        <a:srgbClr val="E037C1"/>
                      </a:solidFill>
                      <a:prstDash val="solid"/>
                      <a:round/>
                      <a:headEnd type="none" w="med" len="med"/>
                      <a:tailEnd type="none" w="med" len="med"/>
                    </a:lnR>
                    <a:lnT w="9525" cap="flat" cmpd="sng" algn="ctr">
                      <a:solidFill>
                        <a:srgbClr val="2030C1"/>
                      </a:solidFill>
                      <a:prstDash val="solid"/>
                      <a:round/>
                      <a:headEnd type="none" w="med" len="med"/>
                      <a:tailEnd type="none" w="med" len="med"/>
                    </a:lnT>
                    <a:lnB w="9525" cap="flat" cmpd="sng" algn="ctr">
                      <a:solidFill>
                        <a:srgbClr val="E037C1"/>
                      </a:solidFill>
                      <a:prstDash val="solid"/>
                      <a:round/>
                      <a:headEnd type="none" w="med" len="med"/>
                      <a:tailEnd type="none" w="med" len="med"/>
                    </a:lnB>
                    <a:solidFill>
                      <a:schemeClr val="tx1"/>
                    </a:solidFill>
                  </a:tcPr>
                </a:tc>
                <a:tc>
                  <a:txBody>
                    <a:bodyPr/>
                    <a:lstStyle/>
                    <a:p>
                      <a:pPr algn="ctr" rtl="0" fontAlgn="base"/>
                      <a:r>
                        <a:rPr lang="en-GB" sz="1400" b="0" i="0" dirty="0">
                          <a:solidFill>
                            <a:schemeClr val="bg1"/>
                          </a:solidFill>
                          <a:effectLst/>
                          <a:latin typeface="Arial" panose="020B0604020202020204" pitchFamily="34" charset="0"/>
                        </a:rPr>
                        <a:t>In consultation, and according to the point within the continuum, decide actionable targets and identify actions to further improve the current stage. Core criteria are in bold. </a:t>
                      </a:r>
                      <a:endParaRPr lang="en-GB" sz="2800" b="0" i="0" dirty="0">
                        <a:solidFill>
                          <a:schemeClr val="bg1"/>
                        </a:solidFill>
                        <a:effectLst/>
                      </a:endParaRPr>
                    </a:p>
                  </a:txBody>
                  <a:tcPr marL="77660" marR="77660" marT="38830" marB="38830" anchor="ctr">
                    <a:lnL w="9525" cap="flat" cmpd="sng" algn="ctr">
                      <a:solidFill>
                        <a:srgbClr val="E037C1"/>
                      </a:solidFill>
                      <a:prstDash val="solid"/>
                      <a:round/>
                      <a:headEnd type="none" w="med" len="med"/>
                      <a:tailEnd type="none" w="med" len="med"/>
                    </a:lnL>
                    <a:lnR w="9525" cap="flat" cmpd="sng" algn="ctr">
                      <a:solidFill>
                        <a:srgbClr val="E03BC1"/>
                      </a:solidFill>
                      <a:prstDash val="solid"/>
                      <a:round/>
                      <a:headEnd type="none" w="med" len="med"/>
                      <a:tailEnd type="none" w="med" len="med"/>
                    </a:lnR>
                    <a:lnT w="9525" cap="flat" cmpd="sng" algn="ctr">
                      <a:solidFill>
                        <a:srgbClr val="A037C1"/>
                      </a:solidFill>
                      <a:prstDash val="solid"/>
                      <a:round/>
                      <a:headEnd type="none" w="med" len="med"/>
                      <a:tailEnd type="none" w="med" len="med"/>
                    </a:lnT>
                    <a:lnB w="9525" cap="flat" cmpd="sng" algn="ctr">
                      <a:solidFill>
                        <a:srgbClr val="E03BC1"/>
                      </a:solidFill>
                      <a:prstDash val="solid"/>
                      <a:round/>
                      <a:headEnd type="none" w="med" len="med"/>
                      <a:tailEnd type="none" w="med" len="med"/>
                    </a:lnB>
                    <a:solidFill>
                      <a:schemeClr val="tx1"/>
                    </a:solidFill>
                  </a:tcPr>
                </a:tc>
                <a:extLst>
                  <a:ext uri="{0D108BD9-81ED-4DB2-BD59-A6C34878D82A}">
                    <a16:rowId xmlns:a16="http://schemas.microsoft.com/office/drawing/2014/main" val="3764910"/>
                  </a:ext>
                </a:extLst>
              </a:tr>
              <a:tr h="736532">
                <a:tc>
                  <a:txBody>
                    <a:bodyPr/>
                    <a:lstStyle/>
                    <a:p>
                      <a:pPr algn="ctr" rtl="0" fontAlgn="base"/>
                      <a:r>
                        <a:rPr lang="en-GB" sz="1400" b="0" i="0">
                          <a:solidFill>
                            <a:schemeClr val="bg1"/>
                          </a:solidFill>
                          <a:effectLst/>
                          <a:latin typeface="Arial" panose="020B0604020202020204" pitchFamily="34" charset="0"/>
                        </a:rPr>
                        <a:t>Self-review movement against targets through lesson evaluations and reflection before your next mentor meeting. Identify what you think are your next steps. </a:t>
                      </a:r>
                      <a:endParaRPr lang="en-GB" sz="2800" b="0" i="0">
                        <a:solidFill>
                          <a:schemeClr val="bg1"/>
                        </a:solidFill>
                        <a:effectLst/>
                      </a:endParaRPr>
                    </a:p>
                  </a:txBody>
                  <a:tcPr marL="77660" marR="77660" marT="38830" marB="38830" anchor="ctr">
                    <a:lnL w="9525" cap="flat" cmpd="sng" algn="ctr">
                      <a:solidFill>
                        <a:srgbClr val="E038C1"/>
                      </a:solidFill>
                      <a:prstDash val="solid"/>
                      <a:round/>
                      <a:headEnd type="none" w="med" len="med"/>
                      <a:tailEnd type="none" w="med" len="med"/>
                    </a:lnL>
                    <a:lnR w="9525" cap="flat" cmpd="sng" algn="ctr">
                      <a:solidFill>
                        <a:srgbClr val="E038C1"/>
                      </a:solidFill>
                      <a:prstDash val="solid"/>
                      <a:round/>
                      <a:headEnd type="none" w="med" len="med"/>
                      <a:tailEnd type="none" w="med" len="med"/>
                    </a:lnR>
                    <a:lnT w="9525" cap="flat" cmpd="sng" algn="ctr">
                      <a:solidFill>
                        <a:srgbClr val="E037C1"/>
                      </a:solidFill>
                      <a:prstDash val="solid"/>
                      <a:round/>
                      <a:headEnd type="none" w="med" len="med"/>
                      <a:tailEnd type="none" w="med" len="med"/>
                    </a:lnT>
                    <a:lnB w="9525" cap="flat" cmpd="sng" algn="ctr">
                      <a:solidFill>
                        <a:srgbClr val="E038C1"/>
                      </a:solidFill>
                      <a:prstDash val="solid"/>
                      <a:round/>
                      <a:headEnd type="none" w="med" len="med"/>
                      <a:tailEnd type="none" w="med" len="med"/>
                    </a:lnB>
                    <a:solidFill>
                      <a:schemeClr val="tx1"/>
                    </a:solidFill>
                  </a:tcPr>
                </a:tc>
                <a:tc>
                  <a:txBody>
                    <a:bodyPr/>
                    <a:lstStyle/>
                    <a:p>
                      <a:pPr algn="ctr" rtl="0" fontAlgn="base"/>
                      <a:r>
                        <a:rPr lang="en-GB" sz="1400" b="0" i="0" dirty="0">
                          <a:solidFill>
                            <a:schemeClr val="bg1"/>
                          </a:solidFill>
                          <a:effectLst/>
                          <a:latin typeface="Arial" panose="020B0604020202020204" pitchFamily="34" charset="0"/>
                        </a:rPr>
                        <a:t>Ensure that the student teacher’s self-review movement against targets through lesson evaluations and reflections are realistic. </a:t>
                      </a:r>
                      <a:endParaRPr lang="en-GB" sz="2800" b="0" i="0" dirty="0">
                        <a:solidFill>
                          <a:schemeClr val="bg1"/>
                        </a:solidFill>
                        <a:effectLst/>
                      </a:endParaRPr>
                    </a:p>
                  </a:txBody>
                  <a:tcPr marL="77660" marR="77660" marT="38830" marB="38830" anchor="ctr">
                    <a:lnL w="9525" cap="flat" cmpd="sng" algn="ctr">
                      <a:solidFill>
                        <a:srgbClr val="E038C1"/>
                      </a:solidFill>
                      <a:prstDash val="solid"/>
                      <a:round/>
                      <a:headEnd type="none" w="med" len="med"/>
                      <a:tailEnd type="none" w="med" len="med"/>
                    </a:lnL>
                    <a:lnR w="9525" cap="flat" cmpd="sng" algn="ctr">
                      <a:solidFill>
                        <a:srgbClr val="203DC1"/>
                      </a:solidFill>
                      <a:prstDash val="solid"/>
                      <a:round/>
                      <a:headEnd type="none" w="med" len="med"/>
                      <a:tailEnd type="none" w="med" len="med"/>
                    </a:lnR>
                    <a:lnT w="9525" cap="flat" cmpd="sng" algn="ctr">
                      <a:solidFill>
                        <a:srgbClr val="E03BC1"/>
                      </a:solidFill>
                      <a:prstDash val="solid"/>
                      <a:round/>
                      <a:headEnd type="none" w="med" len="med"/>
                      <a:tailEnd type="none" w="med" len="med"/>
                    </a:lnT>
                    <a:lnB w="9525" cap="flat" cmpd="sng" algn="ctr">
                      <a:solidFill>
                        <a:srgbClr val="203DC1"/>
                      </a:solidFill>
                      <a:prstDash val="solid"/>
                      <a:round/>
                      <a:headEnd type="none" w="med" len="med"/>
                      <a:tailEnd type="none" w="med" len="med"/>
                    </a:lnB>
                    <a:solidFill>
                      <a:schemeClr val="tx1"/>
                    </a:solidFill>
                  </a:tcPr>
                </a:tc>
                <a:extLst>
                  <a:ext uri="{0D108BD9-81ED-4DB2-BD59-A6C34878D82A}">
                    <a16:rowId xmlns:a16="http://schemas.microsoft.com/office/drawing/2014/main" val="3517683613"/>
                  </a:ext>
                </a:extLst>
              </a:tr>
              <a:tr h="612795">
                <a:tc>
                  <a:txBody>
                    <a:bodyPr/>
                    <a:lstStyle/>
                    <a:p>
                      <a:pPr algn="ctr" rtl="0" fontAlgn="base"/>
                      <a:r>
                        <a:rPr lang="en-GB" sz="1400" b="0" i="0">
                          <a:solidFill>
                            <a:schemeClr val="bg1"/>
                          </a:solidFill>
                          <a:effectLst/>
                          <a:latin typeface="Arial" panose="020B0604020202020204" pitchFamily="34" charset="0"/>
                        </a:rPr>
                        <a:t>Bring evidence to discuss these during your next mentor meeting or discussion with host teacher. </a:t>
                      </a:r>
                      <a:endParaRPr lang="en-GB" sz="2800" b="0" i="0">
                        <a:solidFill>
                          <a:schemeClr val="bg1"/>
                        </a:solidFill>
                        <a:effectLst/>
                      </a:endParaRPr>
                    </a:p>
                  </a:txBody>
                  <a:tcPr marL="77660" marR="77660" marT="38830" marB="38830" anchor="ctr">
                    <a:lnL w="9525" cap="flat" cmpd="sng" algn="ctr">
                      <a:solidFill>
                        <a:srgbClr val="E038C1"/>
                      </a:solidFill>
                      <a:prstDash val="solid"/>
                      <a:round/>
                      <a:headEnd type="none" w="med" len="med"/>
                      <a:tailEnd type="none" w="med" len="med"/>
                    </a:lnL>
                    <a:lnR w="9525" cap="flat" cmpd="sng" algn="ctr">
                      <a:solidFill>
                        <a:srgbClr val="E038C1"/>
                      </a:solidFill>
                      <a:prstDash val="solid"/>
                      <a:round/>
                      <a:headEnd type="none" w="med" len="med"/>
                      <a:tailEnd type="none" w="med" len="med"/>
                    </a:lnR>
                    <a:lnT w="9525" cap="flat" cmpd="sng" algn="ctr">
                      <a:solidFill>
                        <a:srgbClr val="E038C1"/>
                      </a:solidFill>
                      <a:prstDash val="solid"/>
                      <a:round/>
                      <a:headEnd type="none" w="med" len="med"/>
                      <a:tailEnd type="none" w="med" len="med"/>
                    </a:lnT>
                    <a:lnB w="9525" cap="flat" cmpd="sng" algn="ctr">
                      <a:solidFill>
                        <a:srgbClr val="E038C1"/>
                      </a:solidFill>
                      <a:prstDash val="solid"/>
                      <a:round/>
                      <a:headEnd type="none" w="med" len="med"/>
                      <a:tailEnd type="none" w="med" len="med"/>
                    </a:lnB>
                    <a:solidFill>
                      <a:schemeClr val="tx1"/>
                    </a:solidFill>
                  </a:tcPr>
                </a:tc>
                <a:tc>
                  <a:txBody>
                    <a:bodyPr/>
                    <a:lstStyle/>
                    <a:p>
                      <a:pPr algn="ctr" rtl="0" fontAlgn="base"/>
                      <a:r>
                        <a:rPr lang="en-GB" sz="1400" b="0" i="0" dirty="0">
                          <a:solidFill>
                            <a:schemeClr val="bg1"/>
                          </a:solidFill>
                          <a:effectLst/>
                          <a:latin typeface="Arial" panose="020B0604020202020204" pitchFamily="34" charset="0"/>
                        </a:rPr>
                        <a:t>Through dialogue, agree the next steps that have been identified and ensure that these are SMART targets. </a:t>
                      </a:r>
                      <a:endParaRPr lang="en-GB" sz="2800" b="0" i="0" dirty="0">
                        <a:solidFill>
                          <a:schemeClr val="bg1"/>
                        </a:solidFill>
                        <a:effectLst/>
                      </a:endParaRPr>
                    </a:p>
                  </a:txBody>
                  <a:tcPr marL="77660" marR="77660" marT="38830" marB="38830" anchor="ctr">
                    <a:lnL w="9525" cap="flat" cmpd="sng" algn="ctr">
                      <a:solidFill>
                        <a:srgbClr val="E038C1"/>
                      </a:solidFill>
                      <a:prstDash val="solid"/>
                      <a:round/>
                      <a:headEnd type="none" w="med" len="med"/>
                      <a:tailEnd type="none" w="med" len="med"/>
                    </a:lnL>
                    <a:lnR w="9525" cap="flat" cmpd="sng" algn="ctr">
                      <a:solidFill>
                        <a:srgbClr val="203DC1"/>
                      </a:solidFill>
                      <a:prstDash val="solid"/>
                      <a:round/>
                      <a:headEnd type="none" w="med" len="med"/>
                      <a:tailEnd type="none" w="med" len="med"/>
                    </a:lnR>
                    <a:lnT w="9525" cap="flat" cmpd="sng" algn="ctr">
                      <a:solidFill>
                        <a:srgbClr val="203DC1"/>
                      </a:solidFill>
                      <a:prstDash val="solid"/>
                      <a:round/>
                      <a:headEnd type="none" w="med" len="med"/>
                      <a:tailEnd type="none" w="med" len="med"/>
                    </a:lnT>
                    <a:lnB w="9525" cap="flat" cmpd="sng" algn="ctr">
                      <a:solidFill>
                        <a:srgbClr val="203DC1"/>
                      </a:solidFill>
                      <a:prstDash val="solid"/>
                      <a:round/>
                      <a:headEnd type="none" w="med" len="med"/>
                      <a:tailEnd type="none" w="med" len="med"/>
                    </a:lnB>
                    <a:solidFill>
                      <a:schemeClr val="tx1"/>
                    </a:solidFill>
                  </a:tcPr>
                </a:tc>
                <a:extLst>
                  <a:ext uri="{0D108BD9-81ED-4DB2-BD59-A6C34878D82A}">
                    <a16:rowId xmlns:a16="http://schemas.microsoft.com/office/drawing/2014/main" val="1577885783"/>
                  </a:ext>
                </a:extLst>
              </a:tr>
            </a:tbl>
          </a:graphicData>
        </a:graphic>
      </p:graphicFrame>
      <p:pic>
        <p:nvPicPr>
          <p:cNvPr id="4" name="Picture 2" descr="York St John University | University Info | 6 Online Courses in English -  DistanceLearningPortal.com">
            <a:extLst>
              <a:ext uri="{FF2B5EF4-FFF2-40B4-BE49-F238E27FC236}">
                <a16:creationId xmlns:a16="http://schemas.microsoft.com/office/drawing/2014/main" id="{BEE02F80-F9E6-4362-A20B-084BEF3573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736" y="344774"/>
            <a:ext cx="1936852" cy="96842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635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8622" y="10"/>
            <a:ext cx="2709619"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8" name="Rectangle 7">
            <a:extLst>
              <a:ext uri="{FF2B5EF4-FFF2-40B4-BE49-F238E27FC236}">
                <a16:creationId xmlns:a16="http://schemas.microsoft.com/office/drawing/2014/main" id="{D5FAE0F2-7208-4AEB-85A9-DD7FFB533838}"/>
              </a:ext>
            </a:extLst>
          </p:cNvPr>
          <p:cNvSpPr/>
          <p:nvPr/>
        </p:nvSpPr>
        <p:spPr>
          <a:xfrm>
            <a:off x="2700997" y="0"/>
            <a:ext cx="9499625" cy="6857990"/>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FB64A9DF-D24F-4B45-9237-B3179AD669D4}"/>
              </a:ext>
            </a:extLst>
          </p:cNvPr>
          <p:cNvSpPr>
            <a:spLocks noGrp="1"/>
          </p:cNvSpPr>
          <p:nvPr>
            <p:ph type="title"/>
          </p:nvPr>
        </p:nvSpPr>
        <p:spPr>
          <a:xfrm>
            <a:off x="2841673" y="609600"/>
            <a:ext cx="8988591" cy="1257300"/>
          </a:xfrm>
        </p:spPr>
        <p:txBody>
          <a:bodyPr>
            <a:normAutofit/>
          </a:bodyPr>
          <a:lstStyle/>
          <a:p>
            <a:r>
              <a:rPr lang="en-GB" sz="3600">
                <a:ln>
                  <a:solidFill>
                    <a:prstClr val="black">
                      <a:lumMod val="75000"/>
                      <a:lumOff val="25000"/>
                      <a:alpha val="10000"/>
                    </a:prstClr>
                  </a:solidFill>
                </a:ln>
                <a:effectLst>
                  <a:outerShdw blurRad="9525" dist="25400" dir="14640000" algn="tl" rotWithShape="0">
                    <a:prstClr val="black">
                      <a:alpha val="30000"/>
                    </a:prstClr>
                  </a:outerShdw>
                </a:effectLst>
                <a:latin typeface="Calibri"/>
                <a:cs typeface="Calibri"/>
              </a:rPr>
              <a:t>Learning Outcomes </a:t>
            </a:r>
            <a:endParaRPr lang="en-GB" sz="3600">
              <a:ln>
                <a:solidFill>
                  <a:prstClr val="black">
                    <a:lumMod val="75000"/>
                    <a:lumOff val="25000"/>
                    <a:alpha val="10000"/>
                  </a:prstClr>
                </a:solidFill>
              </a:ln>
              <a:effectLst>
                <a:outerShdw blurRad="9525" dist="25400" dir="14640000" algn="tl" rotWithShape="0">
                  <a:prstClr val="black">
                    <a:alpha val="30000"/>
                  </a:prstClr>
                </a:outerShdw>
              </a:effectLst>
              <a:latin typeface="Calibri" panose="020F0502020204030204" pitchFamily="34" charset="0"/>
              <a:cs typeface="Calibri" panose="020F0502020204030204" pitchFamily="34" charset="0"/>
            </a:endParaRPr>
          </a:p>
        </p:txBody>
      </p:sp>
      <p:sp>
        <p:nvSpPr>
          <p:cNvPr id="13" name="Content Placeholder 2">
            <a:extLst>
              <a:ext uri="{FF2B5EF4-FFF2-40B4-BE49-F238E27FC236}">
                <a16:creationId xmlns:a16="http://schemas.microsoft.com/office/drawing/2014/main" id="{DF30D5B1-E33D-4D0D-98B7-EFEE01C19C4F}"/>
              </a:ext>
            </a:extLst>
          </p:cNvPr>
          <p:cNvSpPr>
            <a:spLocks noGrp="1"/>
          </p:cNvSpPr>
          <p:nvPr>
            <p:ph idx="1"/>
          </p:nvPr>
        </p:nvSpPr>
        <p:spPr>
          <a:xfrm>
            <a:off x="2841673" y="2076450"/>
            <a:ext cx="8988591" cy="3714749"/>
          </a:xfrm>
        </p:spPr>
        <p:txBody>
          <a:bodyPr>
            <a:normAutofit/>
          </a:bodyPr>
          <a:lstStyle/>
          <a:p>
            <a:pPr indent="-305435"/>
            <a:endParaRPr lang="en-GB" sz="2400" dirty="0">
              <a:ln>
                <a:solidFill>
                  <a:prstClr val="black">
                    <a:lumMod val="75000"/>
                    <a:lumOff val="25000"/>
                    <a:alpha val="10000"/>
                  </a:prstClr>
                </a:solidFill>
              </a:ln>
              <a:effectLst/>
              <a:latin typeface="Calibri"/>
              <a:cs typeface="Calibri"/>
            </a:endParaRPr>
          </a:p>
          <a:p>
            <a:pPr indent="-305435"/>
            <a:r>
              <a:rPr lang="en-GB" sz="2400" dirty="0">
                <a:ln>
                  <a:solidFill>
                    <a:prstClr val="black">
                      <a:lumMod val="75000"/>
                      <a:lumOff val="25000"/>
                      <a:alpha val="10000"/>
                    </a:prstClr>
                  </a:solidFill>
                </a:ln>
                <a:effectLst/>
                <a:latin typeface="Calibri"/>
                <a:cs typeface="Calibri"/>
              </a:rPr>
              <a:t>Reflect on the nature of student autonomy, independent learning and developing as self-regulatory learners;</a:t>
            </a:r>
          </a:p>
          <a:p>
            <a:pPr indent="-305435"/>
            <a:r>
              <a:rPr lang="en-GB" sz="2400" dirty="0">
                <a:ln>
                  <a:solidFill>
                    <a:prstClr val="black">
                      <a:lumMod val="75000"/>
                      <a:lumOff val="25000"/>
                      <a:alpha val="10000"/>
                    </a:prstClr>
                  </a:solidFill>
                </a:ln>
                <a:effectLst/>
                <a:latin typeface="Calibri"/>
                <a:cs typeface="Calibri"/>
              </a:rPr>
              <a:t>Gain an understanding of how school-based criteria can be used to create authentic assessment opportunities;</a:t>
            </a:r>
            <a:endParaRPr lang="en-GB" sz="2400" dirty="0">
              <a:ln>
                <a:solidFill>
                  <a:prstClr val="black">
                    <a:lumMod val="75000"/>
                    <a:lumOff val="25000"/>
                    <a:alpha val="10000"/>
                  </a:prstClr>
                </a:solidFill>
              </a:ln>
              <a:effectLst/>
              <a:latin typeface="Calibri"/>
              <a:cs typeface="Calibri" panose="020F0502020204030204" pitchFamily="34" charset="0"/>
            </a:endParaRPr>
          </a:p>
          <a:p>
            <a:pPr indent="-305435"/>
            <a:r>
              <a:rPr lang="en-GB" sz="2400" dirty="0">
                <a:ln>
                  <a:solidFill>
                    <a:prstClr val="black">
                      <a:lumMod val="75000"/>
                      <a:lumOff val="25000"/>
                      <a:alpha val="10000"/>
                    </a:prstClr>
                  </a:solidFill>
                </a:ln>
                <a:effectLst/>
                <a:latin typeface="Calibri"/>
                <a:cs typeface="Calibri"/>
              </a:rPr>
              <a:t>Consider how collaboration with partners supports co-creation rather than participation. </a:t>
            </a:r>
            <a:endParaRPr lang="en-GB" sz="2400" dirty="0">
              <a:ln>
                <a:solidFill>
                  <a:prstClr val="black">
                    <a:lumMod val="75000"/>
                    <a:lumOff val="25000"/>
                    <a:alpha val="10000"/>
                  </a:prstClr>
                </a:solidFill>
              </a:ln>
              <a:effectLst/>
              <a:latin typeface="Calibri"/>
              <a:cs typeface="Calibri" panose="020F0502020204030204" pitchFamily="34" charset="0"/>
            </a:endParaRPr>
          </a:p>
          <a:p>
            <a:pPr indent="-305435"/>
            <a:endParaRPr lang="en-GB" sz="2400" dirty="0">
              <a:ln>
                <a:solidFill>
                  <a:prstClr val="black">
                    <a:lumMod val="75000"/>
                    <a:lumOff val="25000"/>
                    <a:alpha val="10000"/>
                  </a:prstClr>
                </a:solidFill>
              </a:ln>
              <a:effectLst/>
              <a:latin typeface="Calibri"/>
              <a:cs typeface="Calibri" panose="020F0502020204030204" pitchFamily="34" charset="0"/>
            </a:endParaRPr>
          </a:p>
          <a:p>
            <a:pPr indent="-305435"/>
            <a:endParaRPr lang="en-GB" sz="2400" dirty="0">
              <a:ln>
                <a:solidFill>
                  <a:prstClr val="black">
                    <a:lumMod val="75000"/>
                    <a:lumOff val="25000"/>
                    <a:alpha val="10000"/>
                  </a:prstClr>
                </a:solidFill>
              </a:ln>
              <a:effectLst/>
              <a:latin typeface="Calibri"/>
              <a:cs typeface="Calibri" panose="020F0502020204030204" pitchFamily="34" charset="0"/>
            </a:endParaRPr>
          </a:p>
          <a:p>
            <a:pPr indent="-305435"/>
            <a:endParaRPr lang="en-GB" sz="2400" dirty="0">
              <a:ln>
                <a:solidFill>
                  <a:prstClr val="black">
                    <a:lumMod val="75000"/>
                    <a:lumOff val="25000"/>
                    <a:alpha val="10000"/>
                  </a:prstClr>
                </a:solidFill>
              </a:ln>
              <a:effectLst/>
              <a:latin typeface="Calibri"/>
              <a:cs typeface="Calibri" panose="020F0502020204030204" pitchFamily="34" charset="0"/>
            </a:endParaRPr>
          </a:p>
        </p:txBody>
      </p:sp>
      <p:pic>
        <p:nvPicPr>
          <p:cNvPr id="9" name="Picture 2" descr="York St John University | University Info | 6 Online Courses in English -  DistanceLearningPortal.com">
            <a:extLst>
              <a:ext uri="{FF2B5EF4-FFF2-40B4-BE49-F238E27FC236}">
                <a16:creationId xmlns:a16="http://schemas.microsoft.com/office/drawing/2014/main" id="{7AD569F9-8209-4D6F-A91E-84C8E678C2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736" y="344774"/>
            <a:ext cx="1936852" cy="96842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235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2EA6F-C5A7-435D-959A-16C6E0B01291}"/>
              </a:ext>
            </a:extLst>
          </p:cNvPr>
          <p:cNvSpPr>
            <a:spLocks noGrp="1"/>
          </p:cNvSpPr>
          <p:nvPr>
            <p:ph type="title"/>
          </p:nvPr>
        </p:nvSpPr>
        <p:spPr/>
        <p:txBody>
          <a:bodyPr/>
          <a:lstStyle/>
          <a:p>
            <a:r>
              <a:rPr lang="en-GB" dirty="0">
                <a:effectLst/>
                <a:latin typeface="Calibri" panose="020F0502020204030204" pitchFamily="34" charset="0"/>
                <a:cs typeface="Calibri" panose="020F0502020204030204" pitchFamily="34" charset="0"/>
              </a:rPr>
              <a:t>Wider Implications</a:t>
            </a:r>
          </a:p>
        </p:txBody>
      </p:sp>
      <p:sp>
        <p:nvSpPr>
          <p:cNvPr id="3" name="Content Placeholder 2">
            <a:extLst>
              <a:ext uri="{FF2B5EF4-FFF2-40B4-BE49-F238E27FC236}">
                <a16:creationId xmlns:a16="http://schemas.microsoft.com/office/drawing/2014/main" id="{D79B8294-D105-46D5-BD20-850C8A0B3F2B}"/>
              </a:ext>
            </a:extLst>
          </p:cNvPr>
          <p:cNvSpPr>
            <a:spLocks noGrp="1"/>
          </p:cNvSpPr>
          <p:nvPr>
            <p:ph idx="1"/>
          </p:nvPr>
        </p:nvSpPr>
        <p:spPr/>
        <p:txBody>
          <a:bodyPr>
            <a:normAutofit/>
          </a:bodyPr>
          <a:lstStyle/>
          <a:p>
            <a:r>
              <a:rPr lang="en-GB" sz="2400" dirty="0">
                <a:latin typeface="Calibri" panose="020F0502020204030204" pitchFamily="34" charset="0"/>
                <a:cs typeface="Calibri" panose="020F0502020204030204" pitchFamily="34" charset="0"/>
              </a:rPr>
              <a:t>Mentor and Link Tutor training;</a:t>
            </a:r>
          </a:p>
          <a:p>
            <a:r>
              <a:rPr lang="en-GB" sz="2400" dirty="0">
                <a:latin typeface="Calibri" panose="020F0502020204030204" pitchFamily="34" charset="0"/>
                <a:cs typeface="Calibri" panose="020F0502020204030204" pitchFamily="34" charset="0"/>
              </a:rPr>
              <a:t>Opportunities for ongoing mentor professional development;</a:t>
            </a:r>
          </a:p>
          <a:p>
            <a:r>
              <a:rPr lang="en-GB" sz="2400" dirty="0">
                <a:latin typeface="Calibri" panose="020F0502020204030204" pitchFamily="34" charset="0"/>
                <a:cs typeface="Calibri" panose="020F0502020204030204" pitchFamily="34" charset="0"/>
              </a:rPr>
              <a:t>Student teacher briefings;</a:t>
            </a:r>
          </a:p>
          <a:p>
            <a:r>
              <a:rPr lang="en-GB" sz="2400" dirty="0">
                <a:latin typeface="Calibri" panose="020F0502020204030204" pitchFamily="34" charset="0"/>
                <a:cs typeface="Calibri" panose="020F0502020204030204" pitchFamily="34" charset="0"/>
              </a:rPr>
              <a:t>Student teacher ownership and responsibility;</a:t>
            </a:r>
          </a:p>
          <a:p>
            <a:r>
              <a:rPr lang="en-GB" sz="2400" dirty="0">
                <a:latin typeface="Calibri" panose="020F0502020204030204" pitchFamily="34" charset="0"/>
                <a:cs typeface="Calibri" panose="020F0502020204030204" pitchFamily="34" charset="0"/>
              </a:rPr>
              <a:t>Development of school-based tasks to compliment continuum;</a:t>
            </a:r>
          </a:p>
          <a:p>
            <a:r>
              <a:rPr lang="en-GB" sz="2400" dirty="0">
                <a:latin typeface="Calibri" panose="020F0502020204030204" pitchFamily="34" charset="0"/>
                <a:cs typeface="Calibri" panose="020F0502020204030204" pitchFamily="34" charset="0"/>
              </a:rPr>
              <a:t>Use for planning as well as assessment.</a:t>
            </a:r>
          </a:p>
        </p:txBody>
      </p:sp>
    </p:spTree>
    <p:extLst>
      <p:ext uri="{BB962C8B-B14F-4D97-AF65-F5344CB8AC3E}">
        <p14:creationId xmlns:p14="http://schemas.microsoft.com/office/powerpoint/2010/main" val="3090288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rrow: Down 11">
            <a:extLst>
              <a:ext uri="{FF2B5EF4-FFF2-40B4-BE49-F238E27FC236}">
                <a16:creationId xmlns:a16="http://schemas.microsoft.com/office/drawing/2014/main" id="{5E9705F6-FED1-469B-9768-DD4C7442B077}"/>
              </a:ext>
            </a:extLst>
          </p:cNvPr>
          <p:cNvSpPr/>
          <p:nvPr/>
        </p:nvSpPr>
        <p:spPr>
          <a:xfrm rot="16200000">
            <a:off x="8275389" y="2239710"/>
            <a:ext cx="450165" cy="7133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054B7D2E-C65C-43F5-BABF-FFE497F9EEED}"/>
              </a:ext>
            </a:extLst>
          </p:cNvPr>
          <p:cNvGrpSpPr/>
          <p:nvPr/>
        </p:nvGrpSpPr>
        <p:grpSpPr>
          <a:xfrm>
            <a:off x="497305" y="1590146"/>
            <a:ext cx="2760245" cy="2580832"/>
            <a:chOff x="340925" y="1156321"/>
            <a:chExt cx="2648669" cy="2383188"/>
          </a:xfrm>
        </p:grpSpPr>
        <p:sp>
          <p:nvSpPr>
            <p:cNvPr id="9" name="Rectangle: Rounded Corners 8">
              <a:extLst>
                <a:ext uri="{FF2B5EF4-FFF2-40B4-BE49-F238E27FC236}">
                  <a16:creationId xmlns:a16="http://schemas.microsoft.com/office/drawing/2014/main" id="{91C4A7EC-FF3D-47CD-BB17-BFDBDC2A5CEC}"/>
                </a:ext>
              </a:extLst>
            </p:cNvPr>
            <p:cNvSpPr/>
            <p:nvPr/>
          </p:nvSpPr>
          <p:spPr>
            <a:xfrm>
              <a:off x="340925" y="1156321"/>
              <a:ext cx="2648669" cy="23831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latin typeface="Calibri" panose="020F0502020204030204" pitchFamily="34" charset="0"/>
                <a:cs typeface="Calibri" panose="020F0502020204030204" pitchFamily="34" charset="0"/>
              </a:endParaRPr>
            </a:p>
            <a:p>
              <a:pPr algn="ctr"/>
              <a:endParaRPr lang="en-GB" sz="1801" dirty="0">
                <a:solidFill>
                  <a:schemeClr val="tx1"/>
                </a:solidFill>
                <a:latin typeface="Calibri" panose="020F0502020204030204" pitchFamily="34" charset="0"/>
                <a:cs typeface="Calibri" panose="020F0502020204030204" pitchFamily="34" charset="0"/>
              </a:endParaRPr>
            </a:p>
            <a:p>
              <a:pPr algn="ctr"/>
              <a:endParaRPr lang="en-GB" sz="1801" dirty="0">
                <a:solidFill>
                  <a:schemeClr val="tx1"/>
                </a:solidFill>
                <a:latin typeface="Calibri" panose="020F0502020204030204" pitchFamily="34" charset="0"/>
                <a:cs typeface="Calibri" panose="020F0502020204030204" pitchFamily="34" charset="0"/>
              </a:endParaRPr>
            </a:p>
            <a:p>
              <a:pPr algn="ctr"/>
              <a:endParaRPr lang="en-GB" sz="1801" dirty="0">
                <a:solidFill>
                  <a:schemeClr val="tx1"/>
                </a:solidFill>
                <a:latin typeface="Calibri" panose="020F0502020204030204" pitchFamily="34" charset="0"/>
                <a:cs typeface="Calibri" panose="020F0502020204030204" pitchFamily="34" charset="0"/>
              </a:endParaRPr>
            </a:p>
            <a:p>
              <a:pPr algn="ctr"/>
              <a:endParaRPr lang="en-GB" sz="1801" dirty="0">
                <a:solidFill>
                  <a:schemeClr val="tx1"/>
                </a:solidFill>
                <a:latin typeface="Calibri" panose="020F0502020204030204" pitchFamily="34" charset="0"/>
                <a:cs typeface="Calibri" panose="020F0502020204030204" pitchFamily="34" charset="0"/>
              </a:endParaRPr>
            </a:p>
            <a:p>
              <a:pPr algn="ctr"/>
              <a:r>
                <a:rPr lang="en-GB" sz="1801" dirty="0">
                  <a:solidFill>
                    <a:schemeClr val="tx1"/>
                  </a:solidFill>
                  <a:latin typeface="Calibri" panose="020F0502020204030204" pitchFamily="34" charset="0"/>
                  <a:cs typeface="Calibri" panose="020F0502020204030204" pitchFamily="34" charset="0"/>
                </a:rPr>
                <a:t>CCF, YSJ Themes,</a:t>
              </a:r>
            </a:p>
            <a:p>
              <a:pPr algn="ctr"/>
              <a:r>
                <a:rPr lang="en-GB" sz="1801" dirty="0">
                  <a:solidFill>
                    <a:schemeClr val="tx1"/>
                  </a:solidFill>
                  <a:latin typeface="Calibri" panose="020F0502020204030204" pitchFamily="34" charset="0"/>
                  <a:cs typeface="Calibri" panose="020F0502020204030204" pitchFamily="34" charset="0"/>
                </a:rPr>
                <a:t>Curriculum Overview, Subject Maps</a:t>
              </a:r>
            </a:p>
          </p:txBody>
        </p:sp>
        <p:pic>
          <p:nvPicPr>
            <p:cNvPr id="6" name="Picture 4" descr="Chart&#10;&#10;Description automatically generated">
              <a:extLst>
                <a:ext uri="{FF2B5EF4-FFF2-40B4-BE49-F238E27FC236}">
                  <a16:creationId xmlns:a16="http://schemas.microsoft.com/office/drawing/2014/main" id="{8A24829E-7466-432B-B441-530F7BE5CB92}"/>
                </a:ext>
              </a:extLst>
            </p:cNvPr>
            <p:cNvPicPr>
              <a:picLocks noChangeAspect="1"/>
            </p:cNvPicPr>
            <p:nvPr/>
          </p:nvPicPr>
          <p:blipFill>
            <a:blip r:embed="rId2"/>
            <a:stretch>
              <a:fillRect/>
            </a:stretch>
          </p:blipFill>
          <p:spPr>
            <a:xfrm>
              <a:off x="1029034" y="1270552"/>
              <a:ext cx="1263868" cy="1286380"/>
            </a:xfrm>
            <a:prstGeom prst="rect">
              <a:avLst/>
            </a:prstGeom>
          </p:spPr>
        </p:pic>
      </p:grpSp>
      <p:sp>
        <p:nvSpPr>
          <p:cNvPr id="11" name="Rectangle: Rounded Corners 10">
            <a:extLst>
              <a:ext uri="{FF2B5EF4-FFF2-40B4-BE49-F238E27FC236}">
                <a16:creationId xmlns:a16="http://schemas.microsoft.com/office/drawing/2014/main" id="{F00DBDBD-BCB1-462B-B4DF-0EFCEE5D0662}"/>
              </a:ext>
            </a:extLst>
          </p:cNvPr>
          <p:cNvSpPr/>
          <p:nvPr/>
        </p:nvSpPr>
        <p:spPr>
          <a:xfrm>
            <a:off x="8857145" y="1590146"/>
            <a:ext cx="2975526" cy="25808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latin typeface="Calibri" panose="020F0502020204030204" pitchFamily="34" charset="0"/>
              <a:cs typeface="Calibri" panose="020F0502020204030204" pitchFamily="34" charset="0"/>
            </a:endParaRPr>
          </a:p>
          <a:p>
            <a:pPr algn="ctr"/>
            <a:endParaRPr lang="en-GB" sz="1801" dirty="0">
              <a:solidFill>
                <a:schemeClr val="tx1"/>
              </a:solidFill>
              <a:latin typeface="Calibri" panose="020F0502020204030204" pitchFamily="34" charset="0"/>
              <a:cs typeface="Calibri" panose="020F0502020204030204" pitchFamily="34" charset="0"/>
            </a:endParaRPr>
          </a:p>
          <a:p>
            <a:pPr algn="ctr"/>
            <a:endParaRPr lang="en-GB" sz="1801" dirty="0">
              <a:solidFill>
                <a:schemeClr val="tx1"/>
              </a:solidFill>
              <a:latin typeface="Calibri" panose="020F0502020204030204" pitchFamily="34" charset="0"/>
              <a:cs typeface="Calibri" panose="020F0502020204030204" pitchFamily="34" charset="0"/>
            </a:endParaRPr>
          </a:p>
          <a:p>
            <a:pPr algn="ctr"/>
            <a:r>
              <a:rPr lang="en-GB" sz="1801" dirty="0">
                <a:solidFill>
                  <a:schemeClr val="tx1"/>
                </a:solidFill>
                <a:latin typeface="Calibri" panose="020F0502020204030204" pitchFamily="34" charset="0"/>
                <a:cs typeface="Calibri" panose="020F0502020204030204" pitchFamily="34" charset="0"/>
              </a:rPr>
              <a:t>Taught Sessions, Modelling, School </a:t>
            </a:r>
          </a:p>
          <a:p>
            <a:r>
              <a:rPr lang="en-GB" sz="1801" dirty="0">
                <a:solidFill>
                  <a:schemeClr val="tx1"/>
                </a:solidFill>
                <a:latin typeface="Calibri" panose="020F0502020204030204" pitchFamily="34" charset="0"/>
                <a:cs typeface="Calibri" panose="020F0502020204030204" pitchFamily="34" charset="0"/>
              </a:rPr>
              <a:t>  Experience, School  </a:t>
            </a:r>
          </a:p>
          <a:p>
            <a:pPr algn="ctr"/>
            <a:r>
              <a:rPr lang="en-GB" sz="1801" dirty="0">
                <a:solidFill>
                  <a:schemeClr val="tx1"/>
                </a:solidFill>
                <a:latin typeface="Calibri" panose="020F0502020204030204" pitchFamily="34" charset="0"/>
                <a:cs typeface="Calibri" panose="020F0502020204030204" pitchFamily="34" charset="0"/>
              </a:rPr>
              <a:t>Based Tasks,</a:t>
            </a:r>
          </a:p>
          <a:p>
            <a:pPr algn="ctr"/>
            <a:r>
              <a:rPr lang="en-GB" sz="1801" dirty="0">
                <a:solidFill>
                  <a:schemeClr val="tx1"/>
                </a:solidFill>
                <a:latin typeface="Calibri" panose="020F0502020204030204" pitchFamily="34" charset="0"/>
                <a:cs typeface="Calibri" panose="020F0502020204030204" pitchFamily="34" charset="0"/>
              </a:rPr>
              <a:t>Independent Research /Learning</a:t>
            </a:r>
          </a:p>
        </p:txBody>
      </p:sp>
      <p:graphicFrame>
        <p:nvGraphicFramePr>
          <p:cNvPr id="13" name="Table 13">
            <a:extLst>
              <a:ext uri="{FF2B5EF4-FFF2-40B4-BE49-F238E27FC236}">
                <a16:creationId xmlns:a16="http://schemas.microsoft.com/office/drawing/2014/main" id="{9BDCF207-14B9-4AE0-9228-362BA766AEEE}"/>
              </a:ext>
            </a:extLst>
          </p:cNvPr>
          <p:cNvGraphicFramePr>
            <a:graphicFrameLocks noGrp="1"/>
          </p:cNvGraphicFramePr>
          <p:nvPr>
            <p:extLst>
              <p:ext uri="{D42A27DB-BD31-4B8C-83A1-F6EECF244321}">
                <p14:modId xmlns:p14="http://schemas.microsoft.com/office/powerpoint/2010/main" val="52250979"/>
              </p:ext>
            </p:extLst>
          </p:nvPr>
        </p:nvGraphicFramePr>
        <p:xfrm>
          <a:off x="9068553" y="1825493"/>
          <a:ext cx="2258646" cy="476089"/>
        </p:xfrm>
        <a:graphic>
          <a:graphicData uri="http://schemas.openxmlformats.org/drawingml/2006/table">
            <a:tbl>
              <a:tblPr firstRow="1" bandRow="1">
                <a:tableStyleId>{5C22544A-7EE6-4342-B048-85BDC9FD1C3A}</a:tableStyleId>
              </a:tblPr>
              <a:tblGrid>
                <a:gridCol w="1129323">
                  <a:extLst>
                    <a:ext uri="{9D8B030D-6E8A-4147-A177-3AD203B41FA5}">
                      <a16:colId xmlns:a16="http://schemas.microsoft.com/office/drawing/2014/main" val="237498371"/>
                    </a:ext>
                  </a:extLst>
                </a:gridCol>
                <a:gridCol w="1129323">
                  <a:extLst>
                    <a:ext uri="{9D8B030D-6E8A-4147-A177-3AD203B41FA5}">
                      <a16:colId xmlns:a16="http://schemas.microsoft.com/office/drawing/2014/main" val="4029956601"/>
                    </a:ext>
                  </a:extLst>
                </a:gridCol>
              </a:tblGrid>
              <a:tr h="476089">
                <a:tc>
                  <a:txBody>
                    <a:bodyPr/>
                    <a:lstStyle/>
                    <a:p>
                      <a:pPr algn="ctr"/>
                      <a:r>
                        <a:rPr lang="en-GB" sz="1800" dirty="0">
                          <a:solidFill>
                            <a:schemeClr val="tx1"/>
                          </a:solidFill>
                        </a:rPr>
                        <a:t>What?</a:t>
                      </a:r>
                    </a:p>
                  </a:txBody>
                  <a:tcPr marT="45721" marB="45721">
                    <a:solidFill>
                      <a:schemeClr val="accent1">
                        <a:lumMod val="40000"/>
                        <a:lumOff val="60000"/>
                      </a:schemeClr>
                    </a:solidFill>
                  </a:tcPr>
                </a:tc>
                <a:tc>
                  <a:txBody>
                    <a:bodyPr/>
                    <a:lstStyle/>
                    <a:p>
                      <a:pPr algn="ctr"/>
                      <a:r>
                        <a:rPr lang="en-GB" sz="1800" dirty="0">
                          <a:solidFill>
                            <a:schemeClr val="tx1"/>
                          </a:solidFill>
                        </a:rPr>
                        <a:t>How?</a:t>
                      </a:r>
                    </a:p>
                  </a:txBody>
                  <a:tcPr marT="45721" marB="45721">
                    <a:solidFill>
                      <a:schemeClr val="accent1">
                        <a:lumMod val="40000"/>
                        <a:lumOff val="60000"/>
                      </a:schemeClr>
                    </a:solidFill>
                  </a:tcPr>
                </a:tc>
                <a:extLst>
                  <a:ext uri="{0D108BD9-81ED-4DB2-BD59-A6C34878D82A}">
                    <a16:rowId xmlns:a16="http://schemas.microsoft.com/office/drawing/2014/main" val="3556096192"/>
                  </a:ext>
                </a:extLst>
              </a:tr>
            </a:tbl>
          </a:graphicData>
        </a:graphic>
      </p:graphicFrame>
      <p:sp>
        <p:nvSpPr>
          <p:cNvPr id="14" name="Rectangle: Rounded Corners 13">
            <a:extLst>
              <a:ext uri="{FF2B5EF4-FFF2-40B4-BE49-F238E27FC236}">
                <a16:creationId xmlns:a16="http://schemas.microsoft.com/office/drawing/2014/main" id="{355AF984-15F7-4C6C-ACC4-2C892BF863BD}"/>
              </a:ext>
            </a:extLst>
          </p:cNvPr>
          <p:cNvSpPr/>
          <p:nvPr/>
        </p:nvSpPr>
        <p:spPr>
          <a:xfrm>
            <a:off x="4724400" y="5561604"/>
            <a:ext cx="2920455" cy="115810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latin typeface="Calibri" panose="020F0502020204030204" pitchFamily="34" charset="0"/>
              <a:cs typeface="Calibri" panose="020F0502020204030204" pitchFamily="34" charset="0"/>
            </a:endParaRPr>
          </a:p>
          <a:p>
            <a:pPr algn="ctr"/>
            <a:endParaRPr lang="en-GB" sz="1801" dirty="0">
              <a:solidFill>
                <a:schemeClr val="tx1"/>
              </a:solidFill>
              <a:latin typeface="Calibri" panose="020F0502020204030204" pitchFamily="34" charset="0"/>
              <a:cs typeface="Calibri" panose="020F0502020204030204" pitchFamily="34" charset="0"/>
            </a:endParaRPr>
          </a:p>
          <a:p>
            <a:pPr algn="ctr"/>
            <a:r>
              <a:rPr lang="en-GB" sz="1801" dirty="0">
                <a:solidFill>
                  <a:schemeClr val="tx1"/>
                </a:solidFill>
                <a:latin typeface="Calibri" panose="020F0502020204030204" pitchFamily="34" charset="0"/>
                <a:cs typeface="Calibri" panose="020F0502020204030204" pitchFamily="34" charset="0"/>
              </a:rPr>
              <a:t>Formative Continuum, SE Reports, Academic Assessments</a:t>
            </a:r>
          </a:p>
          <a:p>
            <a:pPr algn="ctr"/>
            <a:endParaRPr lang="en-GB" sz="1801" dirty="0">
              <a:solidFill>
                <a:schemeClr val="tx1"/>
              </a:solidFill>
              <a:latin typeface="Calibri" panose="020F0502020204030204" pitchFamily="34" charset="0"/>
              <a:cs typeface="Calibri" panose="020F0502020204030204" pitchFamily="34" charset="0"/>
            </a:endParaRPr>
          </a:p>
          <a:p>
            <a:pPr algn="ctr"/>
            <a:endParaRPr lang="en-GB" sz="1801" dirty="0">
              <a:solidFill>
                <a:schemeClr val="tx1"/>
              </a:solidFill>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07E697AD-7BEE-4BC5-A23D-030D0AFC4CD5}"/>
              </a:ext>
            </a:extLst>
          </p:cNvPr>
          <p:cNvSpPr txBox="1"/>
          <p:nvPr/>
        </p:nvSpPr>
        <p:spPr>
          <a:xfrm flipH="1">
            <a:off x="12812472" y="2647317"/>
            <a:ext cx="1480981" cy="507831"/>
          </a:xfrm>
          <a:prstGeom prst="rect">
            <a:avLst/>
          </a:prstGeom>
          <a:noFill/>
        </p:spPr>
        <p:txBody>
          <a:bodyPr wrap="square" rtlCol="0">
            <a:spAutoFit/>
          </a:bodyPr>
          <a:lstStyle/>
          <a:p>
            <a:r>
              <a:rPr lang="en-GB" sz="900" dirty="0">
                <a:solidFill>
                  <a:schemeClr val="bg1"/>
                </a:solidFill>
                <a:latin typeface="Calibri" panose="020F0502020204030204" pitchFamily="34" charset="0"/>
                <a:cs typeface="Calibri" panose="020F0502020204030204" pitchFamily="34" charset="0"/>
                <a:hlinkClick r:id="rId3" tooltip="http://physics.stackexchange.com/questions/3025/tricky-spring-on-a-surface-question">
                  <a:extLst>
                    <a:ext uri="{A12FA001-AC4F-418D-AE19-62706E023703}">
                      <ahyp:hlinkClr xmlns:ahyp="http://schemas.microsoft.com/office/drawing/2018/hyperlinkcolor" val="tx"/>
                    </a:ext>
                  </a:extLst>
                </a:hlinkClick>
              </a:rPr>
              <a:t>This Photo</a:t>
            </a:r>
            <a:r>
              <a:rPr lang="en-GB" sz="900" dirty="0">
                <a:solidFill>
                  <a:schemeClr val="bg1"/>
                </a:solidFill>
                <a:latin typeface="Calibri" panose="020F0502020204030204" pitchFamily="34" charset="0"/>
                <a:cs typeface="Calibri" panose="020F0502020204030204" pitchFamily="34" charset="0"/>
              </a:rPr>
              <a:t> by known Author is licensed under </a:t>
            </a:r>
            <a:r>
              <a:rPr lang="en-GB" sz="900" dirty="0">
                <a:solidFill>
                  <a:schemeClr val="bg1"/>
                </a:solidFill>
                <a:latin typeface="Calibri" panose="020F0502020204030204" pitchFamily="34" charset="0"/>
                <a:cs typeface="Calibri" panose="020F0502020204030204" pitchFamily="34" charset="0"/>
                <a:hlinkClick r:id="rId4" tooltip="https://creativecommons.org/licenses/by-sa/3.0/">
                  <a:extLst>
                    <a:ext uri="{A12FA001-AC4F-418D-AE19-62706E023703}">
                      <ahyp:hlinkClr xmlns:ahyp="http://schemas.microsoft.com/office/drawing/2018/hyperlinkcolor" val="tx"/>
                    </a:ext>
                  </a:extLst>
                </a:hlinkClick>
              </a:rPr>
              <a:t>CC BY-SA</a:t>
            </a:r>
            <a:endParaRPr lang="en-GB" sz="900" dirty="0">
              <a:solidFill>
                <a:schemeClr val="bg1"/>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B9F20429-9568-4F02-BA70-85CE5340DEB0}"/>
              </a:ext>
            </a:extLst>
          </p:cNvPr>
          <p:cNvSpPr txBox="1"/>
          <p:nvPr/>
        </p:nvSpPr>
        <p:spPr>
          <a:xfrm>
            <a:off x="2395183" y="125093"/>
            <a:ext cx="7302774" cy="415498"/>
          </a:xfrm>
          <a:prstGeom prst="rect">
            <a:avLst/>
          </a:prstGeom>
          <a:solidFill>
            <a:schemeClr val="tx1"/>
          </a:solidFill>
        </p:spPr>
        <p:txBody>
          <a:bodyPr wrap="square" rtlCol="0">
            <a:spAutoFit/>
          </a:bodyPr>
          <a:lstStyle/>
          <a:p>
            <a:pPr algn="ctr"/>
            <a:r>
              <a:rPr lang="en-GB" sz="2000" dirty="0">
                <a:solidFill>
                  <a:schemeClr val="bg1"/>
                </a:solidFill>
                <a:latin typeface="Calibri" panose="020F0502020204030204" pitchFamily="34" charset="0"/>
                <a:cs typeface="Calibri" panose="020F0502020204030204" pitchFamily="34" charset="0"/>
              </a:rPr>
              <a:t>YSJ Initial Teacher Education Partnership Curriculum Design</a:t>
            </a:r>
            <a:endParaRPr lang="en-GB" sz="100" dirty="0">
              <a:solidFill>
                <a:schemeClr val="bg1"/>
              </a:solidFill>
              <a:latin typeface="Calibri" panose="020F0502020204030204" pitchFamily="34" charset="0"/>
              <a:cs typeface="Calibri" panose="020F0502020204030204" pitchFamily="34" charset="0"/>
            </a:endParaRPr>
          </a:p>
          <a:p>
            <a:pPr algn="ctr"/>
            <a:endParaRPr lang="en-GB" sz="100" dirty="0">
              <a:solidFill>
                <a:schemeClr val="bg1"/>
              </a:solidFill>
              <a:latin typeface="Calibri" panose="020F0502020204030204" pitchFamily="34" charset="0"/>
              <a:cs typeface="Calibri" panose="020F0502020204030204" pitchFamily="34" charset="0"/>
            </a:endParaRPr>
          </a:p>
        </p:txBody>
      </p:sp>
      <p:sp>
        <p:nvSpPr>
          <p:cNvPr id="25" name="Arrow: Down 24">
            <a:extLst>
              <a:ext uri="{FF2B5EF4-FFF2-40B4-BE49-F238E27FC236}">
                <a16:creationId xmlns:a16="http://schemas.microsoft.com/office/drawing/2014/main" id="{F7F5923C-FEEB-4821-B9F9-C880B117AAA0}"/>
              </a:ext>
            </a:extLst>
          </p:cNvPr>
          <p:cNvSpPr/>
          <p:nvPr/>
        </p:nvSpPr>
        <p:spPr>
          <a:xfrm>
            <a:off x="5945562" y="4857677"/>
            <a:ext cx="438860" cy="7039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latin typeface="Calibri" panose="020F0502020204030204" pitchFamily="34" charset="0"/>
              <a:cs typeface="Calibri" panose="020F0502020204030204" pitchFamily="34" charset="0"/>
            </a:endParaRPr>
          </a:p>
        </p:txBody>
      </p:sp>
      <p:sp>
        <p:nvSpPr>
          <p:cNvPr id="26" name="Arrow: Down 25">
            <a:extLst>
              <a:ext uri="{FF2B5EF4-FFF2-40B4-BE49-F238E27FC236}">
                <a16:creationId xmlns:a16="http://schemas.microsoft.com/office/drawing/2014/main" id="{9F6ED2B8-B75D-4D98-9A4A-2A96228AC780}"/>
              </a:ext>
            </a:extLst>
          </p:cNvPr>
          <p:cNvSpPr/>
          <p:nvPr/>
        </p:nvSpPr>
        <p:spPr>
          <a:xfrm rot="5400000" flipH="1">
            <a:off x="3425602" y="2253563"/>
            <a:ext cx="477870" cy="7133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latin typeface="Calibri" panose="020F0502020204030204" pitchFamily="34" charset="0"/>
              <a:cs typeface="Calibri" panose="020F0502020204030204" pitchFamily="34" charset="0"/>
            </a:endParaRPr>
          </a:p>
        </p:txBody>
      </p:sp>
      <p:graphicFrame>
        <p:nvGraphicFramePr>
          <p:cNvPr id="28" name="Diagram 27">
            <a:extLst>
              <a:ext uri="{FF2B5EF4-FFF2-40B4-BE49-F238E27FC236}">
                <a16:creationId xmlns:a16="http://schemas.microsoft.com/office/drawing/2014/main" id="{F65CC5F1-4122-4869-8CAD-4034D8E9D47F}"/>
              </a:ext>
            </a:extLst>
          </p:cNvPr>
          <p:cNvGraphicFramePr/>
          <p:nvPr>
            <p:extLst>
              <p:ext uri="{D42A27DB-BD31-4B8C-83A1-F6EECF244321}">
                <p14:modId xmlns:p14="http://schemas.microsoft.com/office/powerpoint/2010/main" val="635386245"/>
              </p:ext>
            </p:extLst>
          </p:nvPr>
        </p:nvGraphicFramePr>
        <p:xfrm>
          <a:off x="2789722" y="540591"/>
          <a:ext cx="6750534" cy="46690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15" name="Straight Connector 14">
            <a:extLst>
              <a:ext uri="{FF2B5EF4-FFF2-40B4-BE49-F238E27FC236}">
                <a16:creationId xmlns:a16="http://schemas.microsoft.com/office/drawing/2014/main" id="{344DF2D9-A7E3-7649-884D-D714B01548E0}"/>
              </a:ext>
            </a:extLst>
          </p:cNvPr>
          <p:cNvCxnSpPr>
            <a:cxnSpLocks/>
          </p:cNvCxnSpPr>
          <p:nvPr/>
        </p:nvCxnSpPr>
        <p:spPr>
          <a:xfrm>
            <a:off x="0" y="0"/>
            <a:ext cx="12192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686CFCB-C146-C74C-B779-5858801B3A11}"/>
              </a:ext>
            </a:extLst>
          </p:cNvPr>
          <p:cNvCxnSpPr>
            <a:cxnSpLocks/>
          </p:cNvCxnSpPr>
          <p:nvPr/>
        </p:nvCxnSpPr>
        <p:spPr>
          <a:xfrm>
            <a:off x="0" y="0"/>
            <a:ext cx="0" cy="6858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4508A4E-1E31-9C4C-AD04-4A8477CB6BE2}"/>
              </a:ext>
            </a:extLst>
          </p:cNvPr>
          <p:cNvCxnSpPr>
            <a:cxnSpLocks/>
          </p:cNvCxnSpPr>
          <p:nvPr/>
        </p:nvCxnSpPr>
        <p:spPr>
          <a:xfrm>
            <a:off x="0" y="6858000"/>
            <a:ext cx="12192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97FB966-2013-014E-AE0F-54801181E85B}"/>
              </a:ext>
            </a:extLst>
          </p:cNvPr>
          <p:cNvCxnSpPr>
            <a:cxnSpLocks/>
          </p:cNvCxnSpPr>
          <p:nvPr/>
        </p:nvCxnSpPr>
        <p:spPr>
          <a:xfrm>
            <a:off x="12192000" y="0"/>
            <a:ext cx="0" cy="685800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778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8622" y="10"/>
            <a:ext cx="2709619"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8" name="Rectangle 7">
            <a:extLst>
              <a:ext uri="{FF2B5EF4-FFF2-40B4-BE49-F238E27FC236}">
                <a16:creationId xmlns:a16="http://schemas.microsoft.com/office/drawing/2014/main" id="{D5FAE0F2-7208-4AEB-85A9-DD7FFB533838}"/>
              </a:ext>
            </a:extLst>
          </p:cNvPr>
          <p:cNvSpPr/>
          <p:nvPr/>
        </p:nvSpPr>
        <p:spPr>
          <a:xfrm>
            <a:off x="2700997" y="0"/>
            <a:ext cx="9499625" cy="6857990"/>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FB64A9DF-D24F-4B45-9237-B3179AD669D4}"/>
              </a:ext>
            </a:extLst>
          </p:cNvPr>
          <p:cNvSpPr>
            <a:spLocks noGrp="1"/>
          </p:cNvSpPr>
          <p:nvPr>
            <p:ph type="title"/>
          </p:nvPr>
        </p:nvSpPr>
        <p:spPr>
          <a:xfrm>
            <a:off x="2999328" y="2291255"/>
            <a:ext cx="8988591" cy="1257300"/>
          </a:xfrm>
        </p:spPr>
        <p:txBody>
          <a:bodyPr>
            <a:normAutofit/>
          </a:bodyPr>
          <a:lstStyle/>
          <a:p>
            <a:r>
              <a:rPr lang="en-GB" sz="4000">
                <a:latin typeface="Calibri"/>
                <a:cs typeface="Calibri"/>
              </a:rPr>
              <a:t>Any Questions ?</a:t>
            </a:r>
            <a:endParaRPr lang="en-US"/>
          </a:p>
        </p:txBody>
      </p:sp>
      <p:sp>
        <p:nvSpPr>
          <p:cNvPr id="4" name="Content Placeholder 3">
            <a:extLst>
              <a:ext uri="{FF2B5EF4-FFF2-40B4-BE49-F238E27FC236}">
                <a16:creationId xmlns:a16="http://schemas.microsoft.com/office/drawing/2014/main" id="{EAC1F223-DB59-4063-B957-B3145FC30B19}"/>
              </a:ext>
            </a:extLst>
          </p:cNvPr>
          <p:cNvSpPr>
            <a:spLocks noGrp="1"/>
          </p:cNvSpPr>
          <p:nvPr>
            <p:ph idx="1"/>
          </p:nvPr>
        </p:nvSpPr>
        <p:spPr/>
        <p:txBody>
          <a:bodyPr/>
          <a:lstStyle/>
          <a:p>
            <a:endParaRPr lang="en-US"/>
          </a:p>
        </p:txBody>
      </p:sp>
      <p:pic>
        <p:nvPicPr>
          <p:cNvPr id="9" name="Picture 2" descr="York St John University | University Info | 6 Online Courses in English -  DistanceLearningPortal.com">
            <a:extLst>
              <a:ext uri="{FF2B5EF4-FFF2-40B4-BE49-F238E27FC236}">
                <a16:creationId xmlns:a16="http://schemas.microsoft.com/office/drawing/2014/main" id="{EDC747C9-FEE0-4E6C-9F5E-F4C23B791C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736" y="344774"/>
            <a:ext cx="1936852" cy="96842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685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8622" y="10"/>
            <a:ext cx="2709619"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8" name="Rectangle 7">
            <a:extLst>
              <a:ext uri="{FF2B5EF4-FFF2-40B4-BE49-F238E27FC236}">
                <a16:creationId xmlns:a16="http://schemas.microsoft.com/office/drawing/2014/main" id="{D5FAE0F2-7208-4AEB-85A9-DD7FFB533838}"/>
              </a:ext>
            </a:extLst>
          </p:cNvPr>
          <p:cNvSpPr/>
          <p:nvPr/>
        </p:nvSpPr>
        <p:spPr>
          <a:xfrm>
            <a:off x="2700997" y="0"/>
            <a:ext cx="9499625" cy="6857990"/>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FB64A9DF-D24F-4B45-9237-B3179AD669D4}"/>
              </a:ext>
            </a:extLst>
          </p:cNvPr>
          <p:cNvSpPr>
            <a:spLocks noGrp="1"/>
          </p:cNvSpPr>
          <p:nvPr>
            <p:ph type="title"/>
          </p:nvPr>
        </p:nvSpPr>
        <p:spPr>
          <a:xfrm>
            <a:off x="2841673" y="609600"/>
            <a:ext cx="8988591" cy="1257300"/>
          </a:xfrm>
        </p:spPr>
        <p:txBody>
          <a:bodyPr>
            <a:normAutofit/>
          </a:bodyPr>
          <a:lstStyle/>
          <a:p>
            <a:r>
              <a:rPr lang="en-GB" sz="3600">
                <a:latin typeface="Calibri"/>
                <a:cs typeface="Calibri"/>
              </a:rPr>
              <a:t>The Context of Initial Teacher Education (ITE)</a:t>
            </a:r>
            <a:endParaRPr lang="en-GB" sz="3600">
              <a:latin typeface="Calibri" panose="020F0502020204030204" pitchFamily="34" charset="0"/>
              <a:cs typeface="Calibri" panose="020F0502020204030204" pitchFamily="34" charset="0"/>
            </a:endParaRPr>
          </a:p>
        </p:txBody>
      </p:sp>
      <p:sp>
        <p:nvSpPr>
          <p:cNvPr id="13" name="Content Placeholder 2">
            <a:extLst>
              <a:ext uri="{FF2B5EF4-FFF2-40B4-BE49-F238E27FC236}">
                <a16:creationId xmlns:a16="http://schemas.microsoft.com/office/drawing/2014/main" id="{DF30D5B1-E33D-4D0D-98B7-EFEE01C19C4F}"/>
              </a:ext>
            </a:extLst>
          </p:cNvPr>
          <p:cNvSpPr>
            <a:spLocks noGrp="1"/>
          </p:cNvSpPr>
          <p:nvPr>
            <p:ph idx="1"/>
          </p:nvPr>
        </p:nvSpPr>
        <p:spPr>
          <a:xfrm>
            <a:off x="2841673" y="2076450"/>
            <a:ext cx="8988591" cy="3714749"/>
          </a:xfrm>
        </p:spPr>
        <p:txBody>
          <a:bodyPr>
            <a:normAutofit/>
          </a:bodyPr>
          <a:lstStyle/>
          <a:p>
            <a:pPr indent="-305435"/>
            <a:endParaRPr lang="en-GB" sz="2400" dirty="0">
              <a:ln>
                <a:solidFill>
                  <a:prstClr val="black">
                    <a:lumMod val="75000"/>
                    <a:lumOff val="25000"/>
                    <a:alpha val="10000"/>
                  </a:prstClr>
                </a:solidFill>
              </a:ln>
              <a:effectLst/>
              <a:latin typeface="Calibri"/>
              <a:cs typeface="Calibri"/>
            </a:endParaRPr>
          </a:p>
          <a:p>
            <a:pPr indent="-305435"/>
            <a:r>
              <a:rPr lang="en-GB" sz="2400" dirty="0">
                <a:ln>
                  <a:solidFill>
                    <a:prstClr val="black">
                      <a:lumMod val="75000"/>
                      <a:lumOff val="25000"/>
                      <a:alpha val="10000"/>
                    </a:prstClr>
                  </a:solidFill>
                </a:ln>
                <a:effectLst/>
                <a:latin typeface="Calibri"/>
                <a:cs typeface="Calibri"/>
              </a:rPr>
              <a:t>ITE programmes are both academic and professional</a:t>
            </a:r>
            <a:endParaRPr lang="en-GB" dirty="0"/>
          </a:p>
          <a:p>
            <a:pPr indent="-305435"/>
            <a:r>
              <a:rPr lang="en-GB" sz="2400" dirty="0">
                <a:ln>
                  <a:solidFill>
                    <a:prstClr val="black">
                      <a:lumMod val="75000"/>
                      <a:lumOff val="25000"/>
                      <a:alpha val="10000"/>
                    </a:prstClr>
                  </a:solidFill>
                </a:ln>
                <a:effectLst/>
                <a:latin typeface="Calibri"/>
                <a:cs typeface="Calibri"/>
              </a:rPr>
              <a:t>Programmes are underpinned by partnership and collaboration</a:t>
            </a:r>
          </a:p>
          <a:p>
            <a:pPr indent="-305435"/>
            <a:r>
              <a:rPr lang="en-GB" sz="2400" dirty="0">
                <a:ln>
                  <a:solidFill>
                    <a:prstClr val="black">
                      <a:lumMod val="75000"/>
                      <a:lumOff val="25000"/>
                      <a:alpha val="10000"/>
                    </a:prstClr>
                  </a:solidFill>
                </a:ln>
                <a:effectLst/>
                <a:latin typeface="Calibri"/>
                <a:cs typeface="Calibri"/>
              </a:rPr>
              <a:t>Assessment of academic modules and work-based practice</a:t>
            </a:r>
          </a:p>
          <a:p>
            <a:pPr indent="-305435"/>
            <a:r>
              <a:rPr lang="en-GB" sz="2400" dirty="0">
                <a:ln>
                  <a:solidFill>
                    <a:prstClr val="black">
                      <a:lumMod val="75000"/>
                      <a:lumOff val="25000"/>
                      <a:alpha val="10000"/>
                    </a:prstClr>
                  </a:solidFill>
                </a:ln>
                <a:effectLst/>
                <a:latin typeface="Calibri"/>
                <a:cs typeface="Calibri"/>
              </a:rPr>
              <a:t>Current use of NASBTT grading guidance developed nationally for the sector</a:t>
            </a:r>
            <a:endParaRPr lang="en-GB" sz="2400" dirty="0">
              <a:ln>
                <a:solidFill>
                  <a:prstClr val="black">
                    <a:lumMod val="75000"/>
                    <a:lumOff val="25000"/>
                    <a:alpha val="10000"/>
                  </a:prstClr>
                </a:solidFill>
              </a:ln>
              <a:effectLst/>
              <a:latin typeface="Calibri" panose="020F0502020204030204" pitchFamily="34" charset="0"/>
              <a:cs typeface="Calibri" panose="020F0502020204030204" pitchFamily="34" charset="0"/>
            </a:endParaRPr>
          </a:p>
        </p:txBody>
      </p:sp>
      <p:pic>
        <p:nvPicPr>
          <p:cNvPr id="9" name="Picture 2" descr="York St John University | University Info | 6 Online Courses in English -  DistanceLearningPortal.com">
            <a:extLst>
              <a:ext uri="{FF2B5EF4-FFF2-40B4-BE49-F238E27FC236}">
                <a16:creationId xmlns:a16="http://schemas.microsoft.com/office/drawing/2014/main" id="{A7C89BD6-B3D9-4F63-9DCD-4F909B93DCA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736" y="344774"/>
            <a:ext cx="1936852" cy="96842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586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8622" y="10"/>
            <a:ext cx="2709619"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8" name="Rectangle 7">
            <a:extLst>
              <a:ext uri="{FF2B5EF4-FFF2-40B4-BE49-F238E27FC236}">
                <a16:creationId xmlns:a16="http://schemas.microsoft.com/office/drawing/2014/main" id="{D5FAE0F2-7208-4AEB-85A9-DD7FFB533838}"/>
              </a:ext>
            </a:extLst>
          </p:cNvPr>
          <p:cNvSpPr/>
          <p:nvPr/>
        </p:nvSpPr>
        <p:spPr>
          <a:xfrm>
            <a:off x="2700997" y="0"/>
            <a:ext cx="9499625" cy="6857990"/>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FB64A9DF-D24F-4B45-9237-B3179AD669D4}"/>
              </a:ext>
            </a:extLst>
          </p:cNvPr>
          <p:cNvSpPr>
            <a:spLocks noGrp="1"/>
          </p:cNvSpPr>
          <p:nvPr>
            <p:ph type="title"/>
          </p:nvPr>
        </p:nvSpPr>
        <p:spPr>
          <a:xfrm>
            <a:off x="2841673" y="609600"/>
            <a:ext cx="8988591" cy="1257300"/>
          </a:xfrm>
        </p:spPr>
        <p:txBody>
          <a:bodyPr>
            <a:normAutofit/>
          </a:bodyPr>
          <a:lstStyle/>
          <a:p>
            <a:r>
              <a:rPr lang="en-GB" sz="4000">
                <a:latin typeface="Calibri"/>
                <a:cs typeface="Calibri"/>
              </a:rPr>
              <a:t>Changing ITE Context</a:t>
            </a:r>
          </a:p>
        </p:txBody>
      </p:sp>
      <p:sp>
        <p:nvSpPr>
          <p:cNvPr id="13" name="Content Placeholder 2">
            <a:extLst>
              <a:ext uri="{FF2B5EF4-FFF2-40B4-BE49-F238E27FC236}">
                <a16:creationId xmlns:a16="http://schemas.microsoft.com/office/drawing/2014/main" id="{DF30D5B1-E33D-4D0D-98B7-EFEE01C19C4F}"/>
              </a:ext>
            </a:extLst>
          </p:cNvPr>
          <p:cNvSpPr>
            <a:spLocks noGrp="1"/>
          </p:cNvSpPr>
          <p:nvPr>
            <p:ph idx="1"/>
          </p:nvPr>
        </p:nvSpPr>
        <p:spPr>
          <a:xfrm>
            <a:off x="2841673" y="2076450"/>
            <a:ext cx="9157924" cy="3714749"/>
          </a:xfrm>
        </p:spPr>
        <p:txBody>
          <a:bodyPr>
            <a:normAutofit/>
          </a:bodyPr>
          <a:lstStyle/>
          <a:p>
            <a:pPr indent="-305435"/>
            <a:endParaRPr lang="en-GB" sz="2400" dirty="0">
              <a:ln>
                <a:solidFill>
                  <a:prstClr val="black">
                    <a:lumMod val="75000"/>
                    <a:lumOff val="25000"/>
                    <a:alpha val="10000"/>
                  </a:prstClr>
                </a:solidFill>
              </a:ln>
              <a:effectLst/>
              <a:latin typeface="Calibri"/>
              <a:cs typeface="Calibri"/>
            </a:endParaRPr>
          </a:p>
          <a:p>
            <a:pPr indent="-305435"/>
            <a:r>
              <a:rPr lang="en-GB" sz="2400" dirty="0">
                <a:ln>
                  <a:solidFill>
                    <a:prstClr val="black">
                      <a:lumMod val="75000"/>
                      <a:lumOff val="25000"/>
                      <a:alpha val="10000"/>
                    </a:prstClr>
                  </a:solidFill>
                </a:ln>
                <a:effectLst/>
                <a:latin typeface="Calibri"/>
                <a:cs typeface="Calibri"/>
              </a:rPr>
              <a:t>The landscape of ITE has changed....and is continuing to change</a:t>
            </a:r>
            <a:endParaRPr lang="en-GB" dirty="0"/>
          </a:p>
          <a:p>
            <a:pPr indent="-305435"/>
            <a:r>
              <a:rPr lang="en-GB" sz="2400" dirty="0">
                <a:ln>
                  <a:solidFill>
                    <a:prstClr val="black">
                      <a:lumMod val="75000"/>
                      <a:lumOff val="25000"/>
                      <a:alpha val="10000"/>
                    </a:prstClr>
                  </a:solidFill>
                </a:ln>
                <a:effectLst/>
                <a:latin typeface="Calibri"/>
                <a:cs typeface="Calibri"/>
              </a:rPr>
              <a:t>Publication/introduction of the Core Content Framework for all ITE with compliance from September 2020 – impact on both academic and work-based practice (dichotomy of Learn That and Learn How To)</a:t>
            </a:r>
            <a:endParaRPr lang="en-GB" sz="2400" dirty="0">
              <a:ln>
                <a:solidFill>
                  <a:prstClr val="black">
                    <a:lumMod val="75000"/>
                    <a:lumOff val="25000"/>
                    <a:alpha val="10000"/>
                  </a:prstClr>
                </a:solidFill>
              </a:ln>
              <a:effectLst/>
              <a:latin typeface="Calibri" panose="020F0502020204030204" pitchFamily="34" charset="0"/>
              <a:cs typeface="Calibri" panose="020F0502020204030204" pitchFamily="34" charset="0"/>
            </a:endParaRPr>
          </a:p>
          <a:p>
            <a:pPr indent="-305435"/>
            <a:r>
              <a:rPr lang="en-GB" sz="2400" dirty="0">
                <a:ln>
                  <a:solidFill>
                    <a:prstClr val="black">
                      <a:lumMod val="75000"/>
                      <a:lumOff val="25000"/>
                      <a:alpha val="10000"/>
                    </a:prstClr>
                  </a:solidFill>
                </a:ln>
                <a:effectLst/>
                <a:latin typeface="Calibri"/>
                <a:cs typeface="Calibri"/>
              </a:rPr>
              <a:t>Publication/introduction of new Ofsted framework September 2020 underpinned by shift to non–grading of work-based placements. </a:t>
            </a:r>
            <a:endParaRPr lang="en-GB" sz="2400" dirty="0">
              <a:ln>
                <a:solidFill>
                  <a:prstClr val="black">
                    <a:lumMod val="75000"/>
                    <a:lumOff val="25000"/>
                    <a:alpha val="10000"/>
                  </a:prstClr>
                </a:solidFill>
              </a:ln>
              <a:effectLst/>
              <a:latin typeface="Calibri" panose="020F0502020204030204" pitchFamily="34" charset="0"/>
              <a:cs typeface="Calibri" panose="020F0502020204030204" pitchFamily="34" charset="0"/>
            </a:endParaRPr>
          </a:p>
          <a:p>
            <a:pPr indent="-305435"/>
            <a:endParaRPr lang="en-GB" sz="2400" dirty="0">
              <a:ln>
                <a:solidFill>
                  <a:prstClr val="black">
                    <a:lumMod val="75000"/>
                    <a:lumOff val="25000"/>
                    <a:alpha val="10000"/>
                  </a:prstClr>
                </a:solidFill>
              </a:ln>
              <a:effectLst/>
              <a:latin typeface="Calibri" panose="020F0502020204030204" pitchFamily="34" charset="0"/>
              <a:cs typeface="Calibri" panose="020F0502020204030204" pitchFamily="34" charset="0"/>
            </a:endParaRPr>
          </a:p>
          <a:p>
            <a:pPr indent="-305435"/>
            <a:endParaRPr lang="en-GB" sz="2400" dirty="0">
              <a:ln>
                <a:solidFill>
                  <a:prstClr val="black">
                    <a:lumMod val="75000"/>
                    <a:lumOff val="25000"/>
                    <a:alpha val="10000"/>
                  </a:prstClr>
                </a:solidFill>
              </a:ln>
              <a:effectLst/>
              <a:latin typeface="Calibri" panose="020F0502020204030204" pitchFamily="34" charset="0"/>
              <a:cs typeface="Calibri" panose="020F0502020204030204" pitchFamily="34" charset="0"/>
            </a:endParaRPr>
          </a:p>
        </p:txBody>
      </p:sp>
      <p:pic>
        <p:nvPicPr>
          <p:cNvPr id="9" name="Picture 2" descr="York St John University | University Info | 6 Online Courses in English -  DistanceLearningPortal.com">
            <a:extLst>
              <a:ext uri="{FF2B5EF4-FFF2-40B4-BE49-F238E27FC236}">
                <a16:creationId xmlns:a16="http://schemas.microsoft.com/office/drawing/2014/main" id="{7B510EDC-BD8E-4251-B1BD-726E56A206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736" y="344774"/>
            <a:ext cx="1936852" cy="96842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497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8622" y="10"/>
            <a:ext cx="2709619"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8" name="Rectangle 7">
            <a:extLst>
              <a:ext uri="{FF2B5EF4-FFF2-40B4-BE49-F238E27FC236}">
                <a16:creationId xmlns:a16="http://schemas.microsoft.com/office/drawing/2014/main" id="{D5FAE0F2-7208-4AEB-85A9-DD7FFB533838}"/>
              </a:ext>
            </a:extLst>
          </p:cNvPr>
          <p:cNvSpPr/>
          <p:nvPr/>
        </p:nvSpPr>
        <p:spPr>
          <a:xfrm>
            <a:off x="2700997" y="0"/>
            <a:ext cx="9499625" cy="6857990"/>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FB64A9DF-D24F-4B45-9237-B3179AD669D4}"/>
              </a:ext>
            </a:extLst>
          </p:cNvPr>
          <p:cNvSpPr>
            <a:spLocks noGrp="1"/>
          </p:cNvSpPr>
          <p:nvPr>
            <p:ph type="title"/>
          </p:nvPr>
        </p:nvSpPr>
        <p:spPr>
          <a:xfrm>
            <a:off x="2841673" y="609600"/>
            <a:ext cx="8988591" cy="1257300"/>
          </a:xfrm>
        </p:spPr>
        <p:txBody>
          <a:bodyPr>
            <a:normAutofit/>
          </a:bodyPr>
          <a:lstStyle/>
          <a:p>
            <a:r>
              <a:rPr lang="en-GB" sz="4000">
                <a:latin typeface="Calibri"/>
                <a:cs typeface="Calibri"/>
              </a:rPr>
              <a:t>Impact on ITE</a:t>
            </a:r>
          </a:p>
        </p:txBody>
      </p:sp>
      <p:sp>
        <p:nvSpPr>
          <p:cNvPr id="13" name="Content Placeholder 2">
            <a:extLst>
              <a:ext uri="{FF2B5EF4-FFF2-40B4-BE49-F238E27FC236}">
                <a16:creationId xmlns:a16="http://schemas.microsoft.com/office/drawing/2014/main" id="{DF30D5B1-E33D-4D0D-98B7-EFEE01C19C4F}"/>
              </a:ext>
            </a:extLst>
          </p:cNvPr>
          <p:cNvSpPr>
            <a:spLocks noGrp="1"/>
          </p:cNvSpPr>
          <p:nvPr>
            <p:ph idx="1"/>
          </p:nvPr>
        </p:nvSpPr>
        <p:spPr>
          <a:xfrm>
            <a:off x="2841673" y="2076450"/>
            <a:ext cx="9266781" cy="3714749"/>
          </a:xfrm>
        </p:spPr>
        <p:txBody>
          <a:bodyPr>
            <a:normAutofit/>
          </a:bodyPr>
          <a:lstStyle/>
          <a:p>
            <a:pPr indent="-305435"/>
            <a:endParaRPr lang="en-GB" sz="2400" dirty="0">
              <a:ln>
                <a:solidFill>
                  <a:prstClr val="black">
                    <a:lumMod val="75000"/>
                    <a:lumOff val="25000"/>
                    <a:alpha val="10000"/>
                  </a:prstClr>
                </a:solidFill>
              </a:ln>
              <a:effectLst/>
              <a:latin typeface="Calibri"/>
              <a:cs typeface="Calibri"/>
            </a:endParaRPr>
          </a:p>
          <a:p>
            <a:pPr indent="-305435"/>
            <a:r>
              <a:rPr lang="en-GB" sz="2400" dirty="0">
                <a:ln>
                  <a:solidFill>
                    <a:prstClr val="black">
                      <a:lumMod val="75000"/>
                      <a:lumOff val="25000"/>
                      <a:alpha val="10000"/>
                    </a:prstClr>
                  </a:solidFill>
                </a:ln>
                <a:effectLst/>
                <a:latin typeface="Calibri"/>
                <a:cs typeface="Calibri"/>
              </a:rPr>
              <a:t>Intense review of current curriculum offer</a:t>
            </a:r>
            <a:endParaRPr lang="en-GB" dirty="0"/>
          </a:p>
          <a:p>
            <a:pPr indent="-305435"/>
            <a:r>
              <a:rPr lang="en-GB" sz="2400" dirty="0">
                <a:ln>
                  <a:solidFill>
                    <a:prstClr val="black">
                      <a:lumMod val="75000"/>
                      <a:lumOff val="25000"/>
                      <a:alpha val="10000"/>
                    </a:prstClr>
                  </a:solidFill>
                </a:ln>
                <a:effectLst/>
                <a:latin typeface="Calibri"/>
                <a:cs typeface="Calibri"/>
              </a:rPr>
              <a:t>Development of subject/curriculum leads</a:t>
            </a:r>
            <a:endParaRPr lang="en-GB" sz="2400" dirty="0">
              <a:ln>
                <a:solidFill>
                  <a:prstClr val="black">
                    <a:lumMod val="75000"/>
                    <a:lumOff val="25000"/>
                    <a:alpha val="10000"/>
                  </a:prstClr>
                </a:solidFill>
              </a:ln>
              <a:effectLst/>
              <a:latin typeface="Calibri" panose="020F0502020204030204" pitchFamily="34" charset="0"/>
              <a:cs typeface="Calibri" panose="020F0502020204030204" pitchFamily="34" charset="0"/>
            </a:endParaRPr>
          </a:p>
          <a:p>
            <a:pPr indent="-305435"/>
            <a:r>
              <a:rPr lang="en-GB" sz="2400" dirty="0">
                <a:ln>
                  <a:solidFill>
                    <a:prstClr val="black">
                      <a:lumMod val="75000"/>
                      <a:lumOff val="25000"/>
                      <a:alpha val="10000"/>
                    </a:prstClr>
                  </a:solidFill>
                </a:ln>
                <a:effectLst/>
                <a:latin typeface="Calibri"/>
                <a:cs typeface="Calibri"/>
              </a:rPr>
              <a:t>Review of assessment of work-based practice </a:t>
            </a:r>
            <a:endParaRPr lang="en-GB" sz="2400" dirty="0">
              <a:ln>
                <a:solidFill>
                  <a:prstClr val="black">
                    <a:lumMod val="75000"/>
                    <a:lumOff val="25000"/>
                    <a:alpha val="10000"/>
                  </a:prstClr>
                </a:solidFill>
              </a:ln>
              <a:effectLst/>
              <a:latin typeface="Calibri" panose="020F0502020204030204" pitchFamily="34" charset="0"/>
              <a:cs typeface="Calibri" panose="020F0502020204030204" pitchFamily="34" charset="0"/>
            </a:endParaRPr>
          </a:p>
          <a:p>
            <a:pPr marL="37465" indent="0">
              <a:buNone/>
            </a:pPr>
            <a:r>
              <a:rPr lang="en-GB" sz="2400" dirty="0">
                <a:ln>
                  <a:solidFill>
                    <a:prstClr val="black">
                      <a:lumMod val="75000"/>
                      <a:lumOff val="25000"/>
                      <a:alpha val="10000"/>
                    </a:prstClr>
                  </a:solidFill>
                </a:ln>
                <a:effectLst/>
                <a:latin typeface="Calibri"/>
                <a:cs typeface="Calibri"/>
              </a:rPr>
              <a:t>     - a shift from grading to a new, innovative model</a:t>
            </a:r>
            <a:endParaRPr lang="en-GB" sz="2400" dirty="0">
              <a:ln>
                <a:solidFill>
                  <a:prstClr val="black">
                    <a:lumMod val="75000"/>
                    <a:lumOff val="25000"/>
                    <a:alpha val="10000"/>
                  </a:prstClr>
                </a:solidFill>
              </a:ln>
              <a:effectLst/>
              <a:latin typeface="Calibri" panose="020F0502020204030204" pitchFamily="34" charset="0"/>
              <a:cs typeface="Calibri" panose="020F0502020204030204" pitchFamily="34" charset="0"/>
            </a:endParaRPr>
          </a:p>
          <a:p>
            <a:pPr marL="37465" indent="0">
              <a:buNone/>
            </a:pPr>
            <a:r>
              <a:rPr lang="en-GB" sz="2400" dirty="0">
                <a:ln>
                  <a:solidFill>
                    <a:prstClr val="black">
                      <a:lumMod val="75000"/>
                      <a:lumOff val="25000"/>
                      <a:alpha val="10000"/>
                    </a:prstClr>
                  </a:solidFill>
                </a:ln>
                <a:effectLst/>
                <a:latin typeface="Calibri"/>
                <a:cs typeface="Calibri"/>
              </a:rPr>
              <a:t>     - capitalising on partnerships to secure collaboration of stakeholders</a:t>
            </a:r>
          </a:p>
          <a:p>
            <a:pPr marL="37465" indent="0">
              <a:buNone/>
            </a:pPr>
            <a:endParaRPr lang="en-GB" sz="2400" dirty="0">
              <a:ln>
                <a:solidFill>
                  <a:prstClr val="black">
                    <a:lumMod val="75000"/>
                    <a:lumOff val="25000"/>
                    <a:alpha val="10000"/>
                  </a:prstClr>
                </a:solidFill>
              </a:ln>
              <a:effectLst/>
              <a:latin typeface="Calibri" panose="020F0502020204030204" pitchFamily="34" charset="0"/>
              <a:cs typeface="Calibri" panose="020F0502020204030204" pitchFamily="34" charset="0"/>
            </a:endParaRPr>
          </a:p>
          <a:p>
            <a:pPr indent="-305435"/>
            <a:endParaRPr lang="en-GB" sz="2400" dirty="0">
              <a:ln>
                <a:solidFill>
                  <a:prstClr val="black">
                    <a:lumMod val="75000"/>
                    <a:lumOff val="25000"/>
                    <a:alpha val="10000"/>
                  </a:prstClr>
                </a:solidFill>
              </a:ln>
              <a:effectLst/>
              <a:latin typeface="Calibri" panose="020F0502020204030204" pitchFamily="34" charset="0"/>
              <a:cs typeface="Calibri" panose="020F0502020204030204" pitchFamily="34" charset="0"/>
            </a:endParaRPr>
          </a:p>
          <a:p>
            <a:pPr indent="-305435"/>
            <a:endParaRPr lang="en-GB" sz="2400" dirty="0">
              <a:ln>
                <a:solidFill>
                  <a:prstClr val="black">
                    <a:lumMod val="75000"/>
                    <a:lumOff val="25000"/>
                    <a:alpha val="10000"/>
                  </a:prstClr>
                </a:solidFill>
              </a:ln>
              <a:effectLst/>
              <a:latin typeface="Calibri" panose="020F0502020204030204" pitchFamily="34" charset="0"/>
              <a:cs typeface="Calibri" panose="020F0502020204030204" pitchFamily="34" charset="0"/>
            </a:endParaRPr>
          </a:p>
          <a:p>
            <a:pPr indent="-305435"/>
            <a:endParaRPr lang="en-GB" sz="2400" dirty="0">
              <a:ln>
                <a:solidFill>
                  <a:prstClr val="black">
                    <a:lumMod val="75000"/>
                    <a:lumOff val="25000"/>
                    <a:alpha val="10000"/>
                  </a:prstClr>
                </a:solidFill>
              </a:ln>
              <a:effectLst/>
              <a:latin typeface="Calibri" panose="020F0502020204030204" pitchFamily="34" charset="0"/>
              <a:cs typeface="Calibri" panose="020F0502020204030204" pitchFamily="34" charset="0"/>
            </a:endParaRPr>
          </a:p>
        </p:txBody>
      </p:sp>
      <p:pic>
        <p:nvPicPr>
          <p:cNvPr id="9" name="Picture 2" descr="York St John University | University Info | 6 Online Courses in English -  DistanceLearningPortal.com">
            <a:extLst>
              <a:ext uri="{FF2B5EF4-FFF2-40B4-BE49-F238E27FC236}">
                <a16:creationId xmlns:a16="http://schemas.microsoft.com/office/drawing/2014/main" id="{51F55F33-8468-4CA2-A025-02801CA79FC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736" y="344774"/>
            <a:ext cx="1936852" cy="96842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853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1"/>
          <a:stretch/>
        </p:blipFill>
        <p:spPr>
          <a:xfrm>
            <a:off x="-8622" y="10"/>
            <a:ext cx="2709619" cy="6857990"/>
          </a:xfrm>
          <a:prstGeom prst="rect">
            <a:avLst/>
          </a:prstGeom>
        </p:spPr>
      </p:pic>
      <p:sp>
        <p:nvSpPr>
          <p:cNvPr id="8" name="Rectangle 7">
            <a:extLst>
              <a:ext uri="{FF2B5EF4-FFF2-40B4-BE49-F238E27FC236}">
                <a16:creationId xmlns:a16="http://schemas.microsoft.com/office/drawing/2014/main" id="{D5FAE0F2-7208-4AEB-85A9-DD7FFB533838}"/>
              </a:ext>
            </a:extLst>
          </p:cNvPr>
          <p:cNvSpPr/>
          <p:nvPr/>
        </p:nvSpPr>
        <p:spPr>
          <a:xfrm>
            <a:off x="2700997" y="0"/>
            <a:ext cx="9499625" cy="6857990"/>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FB64A9DF-D24F-4B45-9237-B3179AD669D4}"/>
              </a:ext>
            </a:extLst>
          </p:cNvPr>
          <p:cNvSpPr>
            <a:spLocks noGrp="1"/>
          </p:cNvSpPr>
          <p:nvPr>
            <p:ph type="title"/>
          </p:nvPr>
        </p:nvSpPr>
        <p:spPr>
          <a:xfrm>
            <a:off x="2841673" y="609600"/>
            <a:ext cx="8988591" cy="1257300"/>
          </a:xfrm>
        </p:spPr>
        <p:txBody>
          <a:bodyPr>
            <a:normAutofit/>
          </a:bodyPr>
          <a:lstStyle/>
          <a:p>
            <a:r>
              <a:rPr lang="en-GB" sz="4000">
                <a:latin typeface="Calibri"/>
                <a:cs typeface="Calibri"/>
              </a:rPr>
              <a:t>What does the research tell us?</a:t>
            </a:r>
          </a:p>
        </p:txBody>
      </p:sp>
      <p:sp>
        <p:nvSpPr>
          <p:cNvPr id="13" name="Content Placeholder 2">
            <a:extLst>
              <a:ext uri="{FF2B5EF4-FFF2-40B4-BE49-F238E27FC236}">
                <a16:creationId xmlns:a16="http://schemas.microsoft.com/office/drawing/2014/main" id="{DF30D5B1-E33D-4D0D-98B7-EFEE01C19C4F}"/>
              </a:ext>
            </a:extLst>
          </p:cNvPr>
          <p:cNvSpPr>
            <a:spLocks noGrp="1"/>
          </p:cNvSpPr>
          <p:nvPr>
            <p:ph idx="1"/>
          </p:nvPr>
        </p:nvSpPr>
        <p:spPr>
          <a:xfrm>
            <a:off x="2841673" y="2076450"/>
            <a:ext cx="9266781" cy="3714749"/>
          </a:xfrm>
        </p:spPr>
        <p:txBody>
          <a:bodyPr>
            <a:normAutofit fontScale="77500" lnSpcReduction="20000"/>
          </a:bodyPr>
          <a:lstStyle/>
          <a:p>
            <a:pPr indent="-305435"/>
            <a:endParaRPr lang="en-GB" sz="2400">
              <a:ln>
                <a:solidFill>
                  <a:prstClr val="black">
                    <a:lumMod val="75000"/>
                    <a:lumOff val="25000"/>
                    <a:alpha val="10000"/>
                  </a:prstClr>
                </a:solidFill>
              </a:ln>
              <a:effectLst/>
              <a:latin typeface="Calibri"/>
              <a:cs typeface="Calibri"/>
            </a:endParaRPr>
          </a:p>
          <a:p>
            <a:pPr marL="37465" indent="0">
              <a:buNone/>
            </a:pPr>
            <a:r>
              <a:rPr lang="en-GB" sz="2400">
                <a:ln>
                  <a:solidFill>
                    <a:prstClr val="black">
                      <a:lumMod val="75000"/>
                      <a:lumOff val="25000"/>
                      <a:alpha val="10000"/>
                    </a:prstClr>
                  </a:solidFill>
                </a:ln>
                <a:effectLst/>
                <a:latin typeface="Calibri"/>
                <a:cs typeface="Calibri"/>
              </a:rPr>
              <a:t>In re-imagining what the ‘grade-less evaluations’ could look like, we had to consider several foci from education literature:</a:t>
            </a:r>
            <a:endParaRPr lang="en-GB"/>
          </a:p>
          <a:p>
            <a:pPr indent="-305435"/>
            <a:r>
              <a:rPr lang="en-GB" sz="2400">
                <a:ln>
                  <a:solidFill>
                    <a:prstClr val="black">
                      <a:lumMod val="75000"/>
                      <a:lumOff val="25000"/>
                      <a:alpha val="10000"/>
                    </a:prstClr>
                  </a:solidFill>
                </a:ln>
                <a:effectLst/>
                <a:latin typeface="Calibri"/>
                <a:cs typeface="Calibri"/>
              </a:rPr>
              <a:t>Consistent use of student-owned success criteria relating to classroom practice</a:t>
            </a:r>
          </a:p>
          <a:p>
            <a:pPr indent="-305435"/>
            <a:r>
              <a:rPr lang="en-GB" sz="2400">
                <a:ln>
                  <a:solidFill>
                    <a:prstClr val="black">
                      <a:lumMod val="75000"/>
                      <a:lumOff val="25000"/>
                      <a:alpha val="10000"/>
                    </a:prstClr>
                  </a:solidFill>
                </a:ln>
                <a:effectLst/>
                <a:latin typeface="Calibri"/>
                <a:cs typeface="Calibri"/>
              </a:rPr>
              <a:t>The impact that grades/grades with feedback/feedback only has on student learning</a:t>
            </a:r>
          </a:p>
          <a:p>
            <a:pPr indent="-305435"/>
            <a:r>
              <a:rPr lang="en-GB" sz="2400">
                <a:ln>
                  <a:solidFill>
                    <a:prstClr val="black">
                      <a:lumMod val="75000"/>
                      <a:lumOff val="25000"/>
                      <a:alpha val="10000"/>
                    </a:prstClr>
                  </a:solidFill>
                </a:ln>
                <a:effectLst/>
                <a:latin typeface="Calibri" panose="020F0502020204030204" pitchFamily="34" charset="0"/>
                <a:cs typeface="Calibri" panose="020F0502020204030204" pitchFamily="34" charset="0"/>
              </a:rPr>
              <a:t>Use of feedback that enabled the student to reflect and evaluate their own progress</a:t>
            </a:r>
          </a:p>
          <a:p>
            <a:pPr indent="-305435"/>
            <a:r>
              <a:rPr lang="en-GB" sz="2400">
                <a:ln>
                  <a:solidFill>
                    <a:prstClr val="black">
                      <a:lumMod val="75000"/>
                      <a:lumOff val="25000"/>
                      <a:alpha val="10000"/>
                    </a:prstClr>
                  </a:solidFill>
                </a:ln>
                <a:effectLst/>
                <a:latin typeface="Calibri"/>
                <a:cs typeface="Calibri"/>
              </a:rPr>
              <a:t>Use of feedback which enabled them to consider and own their next steps: feedback that was contingent (consequential) and self-regulatory</a:t>
            </a:r>
          </a:p>
          <a:p>
            <a:pPr indent="-305435"/>
            <a:endParaRPr lang="en-GB" sz="2400">
              <a:ln>
                <a:solidFill>
                  <a:prstClr val="black">
                    <a:lumMod val="75000"/>
                    <a:lumOff val="25000"/>
                    <a:alpha val="10000"/>
                  </a:prstClr>
                </a:solidFill>
              </a:ln>
              <a:effectLst/>
              <a:latin typeface="Calibri" panose="020F0502020204030204" pitchFamily="34" charset="0"/>
              <a:cs typeface="Calibri" panose="020F0502020204030204" pitchFamily="34" charset="0"/>
            </a:endParaRPr>
          </a:p>
          <a:p>
            <a:pPr marL="37465" indent="0">
              <a:buNone/>
            </a:pPr>
            <a:r>
              <a:rPr lang="en-GB" sz="2400">
                <a:ln>
                  <a:solidFill>
                    <a:prstClr val="black">
                      <a:lumMod val="75000"/>
                      <a:lumOff val="25000"/>
                      <a:alpha val="10000"/>
                    </a:prstClr>
                  </a:solidFill>
                </a:ln>
                <a:effectLst/>
                <a:latin typeface="Calibri"/>
                <a:cs typeface="Calibri"/>
              </a:rPr>
              <a:t> </a:t>
            </a:r>
            <a:endParaRPr lang="en-GB" sz="2400">
              <a:ln>
                <a:solidFill>
                  <a:prstClr val="black">
                    <a:lumMod val="75000"/>
                    <a:lumOff val="25000"/>
                    <a:alpha val="10000"/>
                  </a:prstClr>
                </a:solidFill>
              </a:ln>
              <a:effectLst/>
              <a:latin typeface="Calibri" panose="020F0502020204030204" pitchFamily="34" charset="0"/>
              <a:cs typeface="Calibri" panose="020F0502020204030204" pitchFamily="34" charset="0"/>
            </a:endParaRPr>
          </a:p>
          <a:p>
            <a:pPr indent="-305435"/>
            <a:endParaRPr lang="en-GB" sz="2400">
              <a:ln>
                <a:solidFill>
                  <a:prstClr val="black">
                    <a:lumMod val="75000"/>
                    <a:lumOff val="25000"/>
                    <a:alpha val="10000"/>
                  </a:prstClr>
                </a:solidFill>
              </a:ln>
              <a:effectLst/>
              <a:latin typeface="Calibri" panose="020F0502020204030204" pitchFamily="34" charset="0"/>
              <a:cs typeface="Calibri" panose="020F0502020204030204" pitchFamily="34" charset="0"/>
            </a:endParaRPr>
          </a:p>
          <a:p>
            <a:pPr indent="-305435"/>
            <a:endParaRPr lang="en-GB" sz="2400">
              <a:ln>
                <a:solidFill>
                  <a:prstClr val="black">
                    <a:lumMod val="75000"/>
                    <a:lumOff val="25000"/>
                    <a:alpha val="10000"/>
                  </a:prstClr>
                </a:solidFill>
              </a:ln>
              <a:effectLst/>
              <a:latin typeface="Calibri" panose="020F0502020204030204" pitchFamily="34" charset="0"/>
              <a:cs typeface="Calibri" panose="020F0502020204030204" pitchFamily="34" charset="0"/>
            </a:endParaRPr>
          </a:p>
          <a:p>
            <a:pPr indent="-305435"/>
            <a:endParaRPr lang="en-GB" sz="2400">
              <a:ln>
                <a:solidFill>
                  <a:prstClr val="black">
                    <a:lumMod val="75000"/>
                    <a:lumOff val="25000"/>
                    <a:alpha val="10000"/>
                  </a:prstClr>
                </a:solidFill>
              </a:ln>
              <a:effectLst/>
              <a:latin typeface="Calibri" panose="020F0502020204030204" pitchFamily="34" charset="0"/>
              <a:cs typeface="Calibri" panose="020F0502020204030204" pitchFamily="34" charset="0"/>
            </a:endParaRPr>
          </a:p>
        </p:txBody>
      </p:sp>
      <p:pic>
        <p:nvPicPr>
          <p:cNvPr id="6" name="Picture 2" descr="York St John University | University Info | 6 Online Courses in English -  DistanceLearningPortal.com">
            <a:extLst>
              <a:ext uri="{FF2B5EF4-FFF2-40B4-BE49-F238E27FC236}">
                <a16:creationId xmlns:a16="http://schemas.microsoft.com/office/drawing/2014/main" id="{795424BF-E5D9-46D2-BFCB-5BF182F8AA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736" y="344774"/>
            <a:ext cx="1936852" cy="96842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155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1"/>
          <a:stretch/>
        </p:blipFill>
        <p:spPr>
          <a:xfrm>
            <a:off x="-8622" y="10"/>
            <a:ext cx="2709619" cy="6857990"/>
          </a:xfrm>
          <a:prstGeom prst="rect">
            <a:avLst/>
          </a:prstGeom>
        </p:spPr>
      </p:pic>
      <p:sp>
        <p:nvSpPr>
          <p:cNvPr id="8" name="Rectangle 7">
            <a:extLst>
              <a:ext uri="{FF2B5EF4-FFF2-40B4-BE49-F238E27FC236}">
                <a16:creationId xmlns:a16="http://schemas.microsoft.com/office/drawing/2014/main" id="{D5FAE0F2-7208-4AEB-85A9-DD7FFB533838}"/>
              </a:ext>
            </a:extLst>
          </p:cNvPr>
          <p:cNvSpPr/>
          <p:nvPr/>
        </p:nvSpPr>
        <p:spPr>
          <a:xfrm>
            <a:off x="2700997" y="0"/>
            <a:ext cx="9499625" cy="6857990"/>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FB64A9DF-D24F-4B45-9237-B3179AD669D4}"/>
              </a:ext>
            </a:extLst>
          </p:cNvPr>
          <p:cNvSpPr>
            <a:spLocks noGrp="1"/>
          </p:cNvSpPr>
          <p:nvPr>
            <p:ph type="title"/>
          </p:nvPr>
        </p:nvSpPr>
        <p:spPr>
          <a:xfrm>
            <a:off x="2841673" y="609600"/>
            <a:ext cx="8988591" cy="1257300"/>
          </a:xfrm>
        </p:spPr>
        <p:txBody>
          <a:bodyPr>
            <a:normAutofit/>
          </a:bodyPr>
          <a:lstStyle/>
          <a:p>
            <a:r>
              <a:rPr lang="en-GB" sz="4000">
                <a:latin typeface="Calibri"/>
                <a:cs typeface="Calibri"/>
              </a:rPr>
              <a:t>Success criteria</a:t>
            </a:r>
          </a:p>
        </p:txBody>
      </p:sp>
      <p:sp>
        <p:nvSpPr>
          <p:cNvPr id="13" name="Content Placeholder 2">
            <a:extLst>
              <a:ext uri="{FF2B5EF4-FFF2-40B4-BE49-F238E27FC236}">
                <a16:creationId xmlns:a16="http://schemas.microsoft.com/office/drawing/2014/main" id="{DF30D5B1-E33D-4D0D-98B7-EFEE01C19C4F}"/>
              </a:ext>
            </a:extLst>
          </p:cNvPr>
          <p:cNvSpPr>
            <a:spLocks noGrp="1"/>
          </p:cNvSpPr>
          <p:nvPr>
            <p:ph idx="1"/>
          </p:nvPr>
        </p:nvSpPr>
        <p:spPr>
          <a:xfrm>
            <a:off x="2841673" y="2076450"/>
            <a:ext cx="9266781" cy="3714749"/>
          </a:xfrm>
        </p:spPr>
        <p:txBody>
          <a:bodyPr>
            <a:normAutofit fontScale="92500" lnSpcReduction="20000"/>
          </a:bodyPr>
          <a:lstStyle/>
          <a:p>
            <a:pPr indent="-305435"/>
            <a:endParaRPr lang="en-GB" sz="2400">
              <a:ln>
                <a:solidFill>
                  <a:prstClr val="black">
                    <a:lumMod val="75000"/>
                    <a:lumOff val="25000"/>
                    <a:alpha val="10000"/>
                  </a:prstClr>
                </a:solidFill>
              </a:ln>
              <a:effectLst/>
              <a:latin typeface="Calibri" panose="020F0502020204030204" pitchFamily="34" charset="0"/>
              <a:cs typeface="Calibri" panose="020F0502020204030204" pitchFamily="34" charset="0"/>
            </a:endParaRPr>
          </a:p>
          <a:p>
            <a:pPr marL="37465" indent="0">
              <a:buNone/>
            </a:pPr>
            <a:r>
              <a:rPr lang="en-GB" sz="2400">
                <a:ln>
                  <a:solidFill>
                    <a:prstClr val="black">
                      <a:lumMod val="75000"/>
                      <a:lumOff val="25000"/>
                      <a:alpha val="10000"/>
                    </a:prstClr>
                  </a:solidFill>
                </a:ln>
                <a:effectLst/>
                <a:latin typeface="Calibri" panose="020F0502020204030204" pitchFamily="34" charset="0"/>
                <a:cs typeface="Calibri" panose="020F0502020204030204" pitchFamily="34" charset="0"/>
              </a:rPr>
              <a:t>Just having success criteria is not enough; it is what is done with them that matters.</a:t>
            </a:r>
          </a:p>
          <a:p>
            <a:pPr marL="37465" indent="0">
              <a:buNone/>
            </a:pPr>
            <a:r>
              <a:rPr lang="en-GB">
                <a:latin typeface="Calibri" panose="020F0502020204030204" pitchFamily="34" charset="0"/>
                <a:cs typeface="Calibri" panose="020F0502020204030204" pitchFamily="34" charset="0"/>
              </a:rPr>
              <a:t>“both [teachers and students] agreed on the usefulness of LIs and SC, in practice they were rarely discussed in class” (</a:t>
            </a:r>
            <a:r>
              <a:rPr lang="en-GB" err="1">
                <a:latin typeface="Calibri" panose="020F0502020204030204" pitchFamily="34" charset="0"/>
                <a:cs typeface="Calibri" panose="020F0502020204030204" pitchFamily="34" charset="0"/>
              </a:rPr>
              <a:t>Chrichton</a:t>
            </a:r>
            <a:r>
              <a:rPr lang="en-GB">
                <a:latin typeface="Calibri" panose="020F0502020204030204" pitchFamily="34" charset="0"/>
                <a:cs typeface="Calibri" panose="020F0502020204030204" pitchFamily="34" charset="0"/>
              </a:rPr>
              <a:t> &amp; McDaid, 2016:190)</a:t>
            </a:r>
          </a:p>
          <a:p>
            <a:pPr marL="37465" indent="0">
              <a:buNone/>
            </a:pPr>
            <a:r>
              <a:rPr lang="en-GB">
                <a:effectLst/>
                <a:latin typeface="Calibri" panose="020F0502020204030204" pitchFamily="34" charset="0"/>
                <a:cs typeface="Calibri" panose="020F0502020204030204" pitchFamily="34" charset="0"/>
              </a:rPr>
              <a:t>Without clear learning intentions and success criteria, the focus of feedback, from any direction, is likely to be more general, less specific, less helpful in celebrating success and suggesting improvement (Hattie and Clark, 2019:25)</a:t>
            </a:r>
          </a:p>
          <a:p>
            <a:pPr marL="37465" indent="0">
              <a:buNone/>
            </a:pPr>
            <a:r>
              <a:rPr lang="en-GB">
                <a:effectLst/>
                <a:latin typeface="Calibri" panose="020F0502020204030204" pitchFamily="34" charset="0"/>
                <a:cs typeface="Calibri" panose="020F0502020204030204" pitchFamily="34" charset="0"/>
              </a:rPr>
              <a:t>“success criteria are simply a breakdown of the learning intention and provide a benchmark for the quality of the learning” </a:t>
            </a:r>
            <a:r>
              <a:rPr lang="en-GB" sz="2400">
                <a:effectLst/>
                <a:latin typeface="Calibri" panose="020F0502020204030204" pitchFamily="34" charset="0"/>
                <a:cs typeface="Calibri" panose="020F0502020204030204" pitchFamily="34" charset="0"/>
              </a:rPr>
              <a:t>(Hattie and Clark, 2019:70)</a:t>
            </a:r>
          </a:p>
          <a:p>
            <a:pPr marL="37465" indent="0">
              <a:buNone/>
            </a:pPr>
            <a:endParaRPr lang="en-GB" sz="2400">
              <a:ln>
                <a:solidFill>
                  <a:prstClr val="black">
                    <a:lumMod val="75000"/>
                    <a:lumOff val="25000"/>
                    <a:alpha val="10000"/>
                  </a:prstClr>
                </a:solidFill>
              </a:ln>
              <a:effectLst/>
              <a:latin typeface="Calibri" panose="020F0502020204030204" pitchFamily="34" charset="0"/>
              <a:cs typeface="Calibri" panose="020F0502020204030204" pitchFamily="34" charset="0"/>
            </a:endParaRPr>
          </a:p>
          <a:p>
            <a:pPr marL="37465" indent="0">
              <a:buNone/>
            </a:pPr>
            <a:endParaRPr lang="en-GB" sz="2400">
              <a:ln>
                <a:solidFill>
                  <a:prstClr val="black">
                    <a:lumMod val="75000"/>
                    <a:lumOff val="25000"/>
                    <a:alpha val="10000"/>
                  </a:prstClr>
                </a:solidFill>
              </a:ln>
              <a:effectLst/>
              <a:latin typeface="Calibri" panose="020F0502020204030204" pitchFamily="34" charset="0"/>
              <a:cs typeface="Calibri" panose="020F0502020204030204" pitchFamily="34" charset="0"/>
            </a:endParaRPr>
          </a:p>
          <a:p>
            <a:pPr indent="-305435"/>
            <a:endParaRPr lang="en-GB" sz="2400">
              <a:ln>
                <a:solidFill>
                  <a:prstClr val="black">
                    <a:lumMod val="75000"/>
                    <a:lumOff val="25000"/>
                    <a:alpha val="10000"/>
                  </a:prstClr>
                </a:solidFill>
              </a:ln>
              <a:effectLst/>
              <a:latin typeface="Calibri" panose="020F0502020204030204" pitchFamily="34" charset="0"/>
              <a:cs typeface="Calibri" panose="020F0502020204030204" pitchFamily="34" charset="0"/>
            </a:endParaRPr>
          </a:p>
          <a:p>
            <a:pPr indent="-305435"/>
            <a:endParaRPr lang="en-GB" sz="2400">
              <a:ln>
                <a:solidFill>
                  <a:prstClr val="black">
                    <a:lumMod val="75000"/>
                    <a:lumOff val="25000"/>
                    <a:alpha val="10000"/>
                  </a:prstClr>
                </a:solidFill>
              </a:ln>
              <a:effectLst/>
              <a:latin typeface="Calibri" panose="020F0502020204030204" pitchFamily="34" charset="0"/>
              <a:cs typeface="Calibri" panose="020F0502020204030204" pitchFamily="34" charset="0"/>
            </a:endParaRPr>
          </a:p>
        </p:txBody>
      </p:sp>
      <p:pic>
        <p:nvPicPr>
          <p:cNvPr id="6" name="Picture 2" descr="York St John University | University Info | 6 Online Courses in English -  DistanceLearningPortal.com">
            <a:extLst>
              <a:ext uri="{FF2B5EF4-FFF2-40B4-BE49-F238E27FC236}">
                <a16:creationId xmlns:a16="http://schemas.microsoft.com/office/drawing/2014/main" id="{7131213D-E9E2-4213-952F-EA34A690D1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736" y="344774"/>
            <a:ext cx="1936852" cy="96842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692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8622" y="10"/>
            <a:ext cx="2709619"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8" name="Rectangle 7">
            <a:extLst>
              <a:ext uri="{FF2B5EF4-FFF2-40B4-BE49-F238E27FC236}">
                <a16:creationId xmlns:a16="http://schemas.microsoft.com/office/drawing/2014/main" id="{D5FAE0F2-7208-4AEB-85A9-DD7FFB533838}"/>
              </a:ext>
            </a:extLst>
          </p:cNvPr>
          <p:cNvSpPr/>
          <p:nvPr/>
        </p:nvSpPr>
        <p:spPr>
          <a:xfrm>
            <a:off x="2700997" y="0"/>
            <a:ext cx="9499625" cy="6857990"/>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FB64A9DF-D24F-4B45-9237-B3179AD669D4}"/>
              </a:ext>
            </a:extLst>
          </p:cNvPr>
          <p:cNvSpPr>
            <a:spLocks noGrp="1"/>
          </p:cNvSpPr>
          <p:nvPr>
            <p:ph type="title"/>
          </p:nvPr>
        </p:nvSpPr>
        <p:spPr>
          <a:xfrm>
            <a:off x="2841673" y="609600"/>
            <a:ext cx="8988591" cy="1257300"/>
          </a:xfrm>
        </p:spPr>
        <p:txBody>
          <a:bodyPr>
            <a:normAutofit/>
          </a:bodyPr>
          <a:lstStyle/>
          <a:p>
            <a:r>
              <a:rPr lang="en-GB" sz="4000">
                <a:latin typeface="Calibri" panose="020F0502020204030204" pitchFamily="34" charset="0"/>
                <a:cs typeface="Calibri" panose="020F0502020204030204" pitchFamily="34" charset="0"/>
              </a:rPr>
              <a:t>The argument </a:t>
            </a:r>
            <a:r>
              <a:rPr lang="en-GB" sz="4000" i="1">
                <a:latin typeface="Calibri" panose="020F0502020204030204" pitchFamily="34" charset="0"/>
                <a:cs typeface="Calibri" panose="020F0502020204030204" pitchFamily="34" charset="0"/>
              </a:rPr>
              <a:t>against</a:t>
            </a:r>
            <a:r>
              <a:rPr lang="en-GB" sz="4000">
                <a:latin typeface="Calibri" panose="020F0502020204030204" pitchFamily="34" charset="0"/>
                <a:cs typeface="Calibri" panose="020F0502020204030204" pitchFamily="34" charset="0"/>
              </a:rPr>
              <a:t> grading</a:t>
            </a:r>
          </a:p>
        </p:txBody>
      </p:sp>
      <p:sp>
        <p:nvSpPr>
          <p:cNvPr id="13" name="Content Placeholder 2">
            <a:extLst>
              <a:ext uri="{FF2B5EF4-FFF2-40B4-BE49-F238E27FC236}">
                <a16:creationId xmlns:a16="http://schemas.microsoft.com/office/drawing/2014/main" id="{DF30D5B1-E33D-4D0D-98B7-EFEE01C19C4F}"/>
              </a:ext>
            </a:extLst>
          </p:cNvPr>
          <p:cNvSpPr>
            <a:spLocks noGrp="1"/>
          </p:cNvSpPr>
          <p:nvPr>
            <p:ph idx="1"/>
          </p:nvPr>
        </p:nvSpPr>
        <p:spPr>
          <a:xfrm>
            <a:off x="2841673" y="1709530"/>
            <a:ext cx="9095223" cy="4919870"/>
          </a:xfrm>
        </p:spPr>
        <p:txBody>
          <a:bodyPr>
            <a:normAutofit fontScale="77500" lnSpcReduction="20000"/>
          </a:bodyPr>
          <a:lstStyle/>
          <a:p>
            <a:pPr marL="36900" indent="0" fontAlgn="base">
              <a:buNone/>
            </a:pPr>
            <a:r>
              <a:rPr lang="en-GB">
                <a:effectLst/>
                <a:latin typeface="Calibri" panose="020F0502020204030204" pitchFamily="34" charset="0"/>
                <a:cs typeface="Calibri" panose="020F0502020204030204" pitchFamily="34" charset="0"/>
              </a:rPr>
              <a:t>The recognition of formative feedback trumping ‘grades’ judgements has a long record in educational research and practice. Seminal studies include:</a:t>
            </a:r>
            <a:r>
              <a:rPr lang="en-US">
                <a:effectLst/>
                <a:latin typeface="Calibri" panose="020F0502020204030204" pitchFamily="34" charset="0"/>
                <a:cs typeface="Calibri" panose="020F0502020204030204" pitchFamily="34" charset="0"/>
              </a:rPr>
              <a:t>​</a:t>
            </a:r>
          </a:p>
          <a:p>
            <a:pPr fontAlgn="base"/>
            <a:r>
              <a:rPr lang="en-GB" err="1">
                <a:effectLst/>
                <a:latin typeface="Calibri" panose="020F0502020204030204" pitchFamily="34" charset="0"/>
                <a:cs typeface="Calibri" panose="020F0502020204030204" pitchFamily="34" charset="0"/>
              </a:rPr>
              <a:t>Elawar</a:t>
            </a:r>
            <a:r>
              <a:rPr lang="en-GB">
                <a:effectLst/>
                <a:latin typeface="Calibri" panose="020F0502020204030204" pitchFamily="34" charset="0"/>
                <a:cs typeface="Calibri" panose="020F0502020204030204" pitchFamily="34" charset="0"/>
              </a:rPr>
              <a:t> &amp; Corno (1985) – students receiving constructive feedback had 50% gain on a control group receiving only grades</a:t>
            </a:r>
            <a:r>
              <a:rPr lang="en-US">
                <a:effectLst/>
                <a:latin typeface="Calibri" panose="020F0502020204030204" pitchFamily="34" charset="0"/>
                <a:cs typeface="Calibri" panose="020F0502020204030204" pitchFamily="34" charset="0"/>
              </a:rPr>
              <a:t>​</a:t>
            </a:r>
          </a:p>
          <a:p>
            <a:pPr fontAlgn="base"/>
            <a:r>
              <a:rPr lang="en-GB">
                <a:effectLst/>
                <a:latin typeface="Calibri" panose="020F0502020204030204" pitchFamily="34" charset="0"/>
                <a:cs typeface="Calibri" panose="020F0502020204030204" pitchFamily="34" charset="0"/>
              </a:rPr>
              <a:t>Butler (1987, 1988) – 30% gain in classes receiving formative feedback only compared to feedback </a:t>
            </a:r>
            <a:r>
              <a:rPr lang="en-GB" i="1">
                <a:effectLst/>
                <a:latin typeface="Calibri" panose="020F0502020204030204" pitchFamily="34" charset="0"/>
                <a:cs typeface="Calibri" panose="020F0502020204030204" pitchFamily="34" charset="0"/>
              </a:rPr>
              <a:t>and</a:t>
            </a:r>
            <a:r>
              <a:rPr lang="en-GB">
                <a:effectLst/>
                <a:latin typeface="Calibri" panose="020F0502020204030204" pitchFamily="34" charset="0"/>
                <a:cs typeface="Calibri" panose="020F0502020204030204" pitchFamily="34" charset="0"/>
              </a:rPr>
              <a:t> grades, and grades only.</a:t>
            </a:r>
            <a:r>
              <a:rPr lang="en-US">
                <a:effectLst/>
                <a:latin typeface="Calibri" panose="020F0502020204030204" pitchFamily="34" charset="0"/>
                <a:cs typeface="Calibri" panose="020F0502020204030204" pitchFamily="34" charset="0"/>
              </a:rPr>
              <a:t>​</a:t>
            </a:r>
          </a:p>
          <a:p>
            <a:pPr fontAlgn="base"/>
            <a:r>
              <a:rPr lang="en-GB">
                <a:effectLst/>
                <a:latin typeface="Calibri" panose="020F0502020204030204" pitchFamily="34" charset="0"/>
                <a:cs typeface="Calibri" panose="020F0502020204030204" pitchFamily="34" charset="0"/>
              </a:rPr>
              <a:t>Kohn (1994) – “Never grade students while they are still learning. They will stop learning as soon as they get their grade”</a:t>
            </a:r>
            <a:r>
              <a:rPr lang="en-US">
                <a:effectLst/>
                <a:latin typeface="Calibri" panose="020F0502020204030204" pitchFamily="34" charset="0"/>
                <a:cs typeface="Calibri" panose="020F0502020204030204" pitchFamily="34" charset="0"/>
              </a:rPr>
              <a:t>​</a:t>
            </a:r>
          </a:p>
          <a:p>
            <a:pPr fontAlgn="base"/>
            <a:r>
              <a:rPr lang="en-GB">
                <a:effectLst/>
                <a:latin typeface="Calibri" panose="020F0502020204030204" pitchFamily="34" charset="0"/>
                <a:cs typeface="Calibri" panose="020F0502020204030204" pitchFamily="34" charset="0"/>
              </a:rPr>
              <a:t>Wiliam (2011) discusses a range of similar studies and the effect on student outcomes</a:t>
            </a:r>
            <a:r>
              <a:rPr lang="en-US">
                <a:effectLst/>
                <a:latin typeface="Calibri" panose="020F0502020204030204" pitchFamily="34" charset="0"/>
                <a:cs typeface="Calibri" panose="020F0502020204030204" pitchFamily="34" charset="0"/>
              </a:rPr>
              <a:t>​</a:t>
            </a:r>
          </a:p>
          <a:p>
            <a:pPr fontAlgn="base"/>
            <a:r>
              <a:rPr lang="en-GB">
                <a:effectLst/>
                <a:latin typeface="Calibri" panose="020F0502020204030204" pitchFamily="34" charset="0"/>
                <a:cs typeface="Calibri" panose="020F0502020204030204" pitchFamily="34" charset="0"/>
              </a:rPr>
              <a:t>Carless (2015) emphasised a model of learning-oriented assessment focuses on three interrelated processes: the assessment tasks which students undertake; students’ development of self-evaluative capacities; and student engagement with feedback</a:t>
            </a:r>
            <a:r>
              <a:rPr lang="en-US">
                <a:effectLst/>
                <a:latin typeface="Calibri" panose="020F0502020204030204" pitchFamily="34" charset="0"/>
                <a:cs typeface="Calibri" panose="020F0502020204030204" pitchFamily="34" charset="0"/>
              </a:rPr>
              <a:t>​</a:t>
            </a:r>
          </a:p>
          <a:p>
            <a:pPr fontAlgn="base"/>
            <a:r>
              <a:rPr lang="en-GB" err="1">
                <a:effectLst/>
                <a:latin typeface="Calibri" panose="020F0502020204030204" pitchFamily="34" charset="0"/>
                <a:cs typeface="Calibri" panose="020F0502020204030204" pitchFamily="34" charset="0"/>
              </a:rPr>
              <a:t>Winstone</a:t>
            </a:r>
            <a:r>
              <a:rPr lang="en-GB">
                <a:effectLst/>
                <a:latin typeface="Calibri" panose="020F0502020204030204" pitchFamily="34" charset="0"/>
                <a:cs typeface="Calibri" panose="020F0502020204030204" pitchFamily="34" charset="0"/>
              </a:rPr>
              <a:t> &amp; Boud (2019) discuss the adoption of learning-focused feedback practices</a:t>
            </a:r>
            <a:r>
              <a:rPr lang="en-US">
                <a:effectLst/>
                <a:latin typeface="Calibri" panose="020F0502020204030204" pitchFamily="34" charset="0"/>
                <a:cs typeface="Calibri" panose="020F0502020204030204" pitchFamily="34" charset="0"/>
              </a:rPr>
              <a:t>​</a:t>
            </a:r>
          </a:p>
        </p:txBody>
      </p:sp>
      <p:pic>
        <p:nvPicPr>
          <p:cNvPr id="9" name="Picture 2" descr="York St John University | University Info | 6 Online Courses in English -  DistanceLearningPortal.com">
            <a:extLst>
              <a:ext uri="{FF2B5EF4-FFF2-40B4-BE49-F238E27FC236}">
                <a16:creationId xmlns:a16="http://schemas.microsoft.com/office/drawing/2014/main" id="{9B62F02A-FEA3-4DFA-AE79-ECDDE3000D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736" y="344774"/>
            <a:ext cx="1936852" cy="96842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531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BD533-FAD1-4242-AFFF-C853DF1BFD4A}"/>
              </a:ext>
            </a:extLst>
          </p:cNvPr>
          <p:cNvSpPr>
            <a:spLocks noGrp="1"/>
          </p:cNvSpPr>
          <p:nvPr>
            <p:ph type="title"/>
          </p:nvPr>
        </p:nvSpPr>
        <p:spPr>
          <a:xfrm>
            <a:off x="919119" y="281609"/>
            <a:ext cx="10353762" cy="1257300"/>
          </a:xfrm>
        </p:spPr>
        <p:txBody>
          <a:bodyPr/>
          <a:lstStyle/>
          <a:p>
            <a:r>
              <a:rPr lang="en-US">
                <a:latin typeface="Calibri" panose="020F0502020204030204" pitchFamily="34" charset="0"/>
                <a:cs typeface="Calibri" panose="020F0502020204030204" pitchFamily="34" charset="0"/>
              </a:rPr>
              <a:t>More recently…</a:t>
            </a:r>
          </a:p>
        </p:txBody>
      </p:sp>
      <p:sp>
        <p:nvSpPr>
          <p:cNvPr id="3" name="Content Placeholder 2">
            <a:extLst>
              <a:ext uri="{FF2B5EF4-FFF2-40B4-BE49-F238E27FC236}">
                <a16:creationId xmlns:a16="http://schemas.microsoft.com/office/drawing/2014/main" id="{512986A7-C9D9-824D-B9A4-BFAE87CE5459}"/>
              </a:ext>
            </a:extLst>
          </p:cNvPr>
          <p:cNvSpPr>
            <a:spLocks noGrp="1"/>
          </p:cNvSpPr>
          <p:nvPr>
            <p:ph idx="1"/>
          </p:nvPr>
        </p:nvSpPr>
        <p:spPr>
          <a:xfrm>
            <a:off x="275361" y="1315565"/>
            <a:ext cx="11338866" cy="5541521"/>
          </a:xfrm>
        </p:spPr>
        <p:txBody>
          <a:bodyPr>
            <a:noAutofit/>
          </a:bodyPr>
          <a:lstStyle/>
          <a:p>
            <a:pPr indent="-305435"/>
            <a:r>
              <a:rPr lang="en-GB" sz="1700" dirty="0">
                <a:latin typeface="Calibri"/>
                <a:cs typeface="Calibri"/>
              </a:rPr>
              <a:t>‘It is particularly notable that seeing no grade also resulted in positive emotional responses which were comparable to those who saw a high grade. The association between seeing a high grade and positive perception of feedback is expected, but the finding that the response to the feedback was also more positive when no grade was seen supports an argument that it may be better to provide students with their written feedback before allowing them to see their grade’ (Lancaster, Bayless &amp; </a:t>
            </a:r>
            <a:r>
              <a:rPr lang="en-GB" sz="1700" dirty="0" err="1">
                <a:latin typeface="Calibri"/>
                <a:cs typeface="Calibri"/>
              </a:rPr>
              <a:t>Punia</a:t>
            </a:r>
            <a:r>
              <a:rPr lang="en-GB" sz="1700" dirty="0">
                <a:latin typeface="Calibri"/>
                <a:cs typeface="Calibri"/>
              </a:rPr>
              <a:t>, 2020, p.32)</a:t>
            </a:r>
            <a:endParaRPr lang="en-GB" sz="1700"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a:cs typeface="Calibri"/>
            </a:endParaRPr>
          </a:p>
          <a:p>
            <a:pPr indent="-305435"/>
            <a:r>
              <a:rPr lang="en-GB" sz="1700" dirty="0">
                <a:latin typeface="Calibri"/>
                <a:cs typeface="Calibri"/>
              </a:rPr>
              <a:t>‘Importantly, whether the student believed they would make future use of the feedback was also associated with the grade received. …the High Grade group indicated they would be more likely than the Low Grade group to use the feedback’ (Lancaster, Bayless &amp; </a:t>
            </a:r>
            <a:r>
              <a:rPr lang="en-GB" sz="1700" dirty="0" err="1">
                <a:latin typeface="Calibri"/>
                <a:cs typeface="Calibri"/>
              </a:rPr>
              <a:t>Punia</a:t>
            </a:r>
            <a:r>
              <a:rPr lang="en-GB" sz="1700" dirty="0">
                <a:latin typeface="Calibri"/>
                <a:cs typeface="Calibri"/>
              </a:rPr>
              <a:t>, 2020, p.32)</a:t>
            </a:r>
            <a:endParaRPr lang="en-GB" sz="1700"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a:cs typeface="Calibri"/>
            </a:endParaRPr>
          </a:p>
          <a:p>
            <a:pPr indent="-305435"/>
            <a:r>
              <a:rPr lang="en-GB" sz="1700" dirty="0">
                <a:latin typeface="Calibri"/>
                <a:cs typeface="Calibri"/>
              </a:rPr>
              <a:t>The gradeless classroom is fundamentally open, dialogic’ (</a:t>
            </a:r>
            <a:r>
              <a:rPr lang="en-GB" sz="1700" dirty="0" err="1">
                <a:latin typeface="Calibri"/>
                <a:cs typeface="Calibri"/>
                <a:hlinkClick r:id="rId3">
                  <a:extLst>
                    <a:ext uri="{A12FA001-AC4F-418D-AE19-62706E023703}">
                      <ahyp:hlinkClr xmlns:ahyp="http://schemas.microsoft.com/office/drawing/2018/hyperlinkcolor" val="tx"/>
                    </a:ext>
                  </a:extLst>
                </a:hlinkClick>
              </a:rPr>
              <a:t>Chiaravalli</a:t>
            </a:r>
            <a:r>
              <a:rPr lang="en-GB" sz="1700" dirty="0">
                <a:latin typeface="Calibri"/>
                <a:cs typeface="Calibri"/>
              </a:rPr>
              <a:t>, no date)</a:t>
            </a:r>
            <a:endParaRPr lang="en-GB" sz="1700"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a:cs typeface="Calibri"/>
            </a:endParaRPr>
          </a:p>
          <a:p>
            <a:pPr indent="-305435"/>
            <a:r>
              <a:rPr lang="en-GB" sz="1700" dirty="0">
                <a:latin typeface="Calibri"/>
                <a:cs typeface="Calibri"/>
              </a:rPr>
              <a:t>‘Anyone who has been a teacher knows how many hours of work it takes.  When teachers pair grades with comments, common sense would tell us that this is a richer form of feedback. But our work in schools has shown us that most students focus entirely on the grade and fail to read or process teacher comments.  to provide meaningful comments. That most students virtually ignore that painstaking correction, advice, and praise is one of public education’s best-kept secrets.’ (</a:t>
            </a:r>
            <a:r>
              <a:rPr lang="en-GB" sz="1700" dirty="0" err="1">
                <a:latin typeface="Calibri"/>
                <a:cs typeface="Calibri"/>
              </a:rPr>
              <a:t>Wiliam</a:t>
            </a:r>
            <a:r>
              <a:rPr lang="en-GB" sz="1700" dirty="0">
                <a:latin typeface="Calibri"/>
                <a:cs typeface="Calibri"/>
              </a:rPr>
              <a:t>, 2014, cited in </a:t>
            </a:r>
            <a:r>
              <a:rPr lang="en-GB" sz="1700" dirty="0" err="1">
                <a:latin typeface="Calibri"/>
                <a:cs typeface="Calibri"/>
                <a:hlinkClick r:id="rId3">
                  <a:extLst>
                    <a:ext uri="{A12FA001-AC4F-418D-AE19-62706E023703}">
                      <ahyp:hlinkClr xmlns:ahyp="http://schemas.microsoft.com/office/drawing/2018/hyperlinkcolor" val="tx"/>
                    </a:ext>
                  </a:extLst>
                </a:hlinkClick>
              </a:rPr>
              <a:t>Chiaravalli</a:t>
            </a:r>
            <a:r>
              <a:rPr lang="en-GB" sz="1700" dirty="0">
                <a:latin typeface="Calibri"/>
                <a:cs typeface="Calibri"/>
              </a:rPr>
              <a:t>, no date)</a:t>
            </a:r>
            <a:endParaRPr lang="en-GB" sz="1700"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a:cs typeface="Calibri"/>
            </a:endParaRPr>
          </a:p>
          <a:p>
            <a:pPr indent="-305435"/>
            <a:r>
              <a:rPr lang="en-GB" sz="1700" dirty="0">
                <a:latin typeface="Calibri"/>
                <a:cs typeface="Calibri"/>
              </a:rPr>
              <a:t>‘Student well-being is enhanced and objective academic performance is not adversely affected by a pass ⁄ fail evaluation system, but students’ ability to obtain a desired residency programme may be hindered by individual programme directors’ preferences for tiered grading systems.(Spring, Robillard, </a:t>
            </a:r>
            <a:r>
              <a:rPr lang="en-GB" sz="1700" dirty="0" err="1">
                <a:latin typeface="Calibri"/>
                <a:cs typeface="Calibri"/>
              </a:rPr>
              <a:t>Gehlbach</a:t>
            </a:r>
            <a:r>
              <a:rPr lang="en-GB" sz="1700" dirty="0">
                <a:latin typeface="Calibri"/>
                <a:cs typeface="Calibri"/>
              </a:rPr>
              <a:t> &amp;  Moore Simas, 2011, p.867)</a:t>
            </a:r>
            <a:endParaRPr lang="en-GB" sz="1700"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a:cs typeface="Calibri"/>
            </a:endParaRPr>
          </a:p>
        </p:txBody>
      </p:sp>
      <p:pic>
        <p:nvPicPr>
          <p:cNvPr id="4" name="Picture 2" descr="York St John University | University Info | 6 Online Courses in English -  DistanceLearningPortal.com">
            <a:extLst>
              <a:ext uri="{FF2B5EF4-FFF2-40B4-BE49-F238E27FC236}">
                <a16:creationId xmlns:a16="http://schemas.microsoft.com/office/drawing/2014/main" id="{DA65448A-DE92-4AE1-BECD-A966E48301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361" y="236219"/>
            <a:ext cx="1936852" cy="96842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1396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10.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3.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4.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5.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6.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7.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8.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9.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8265B6B4E69441BF42FADB60305E9B" ma:contentTypeVersion="4" ma:contentTypeDescription="Create a new document." ma:contentTypeScope="" ma:versionID="2c2a0caf76fb924f3891cfc3789ad1b4">
  <xsd:schema xmlns:xsd="http://www.w3.org/2001/XMLSchema" xmlns:xs="http://www.w3.org/2001/XMLSchema" xmlns:p="http://schemas.microsoft.com/office/2006/metadata/properties" xmlns:ns2="d652e533-ed94-417b-8b71-2492ba49cbfc" targetNamespace="http://schemas.microsoft.com/office/2006/metadata/properties" ma:root="true" ma:fieldsID="2b30eca886feef9d6dc5fe7f32dc0edc" ns2:_="">
    <xsd:import namespace="d652e533-ed94-417b-8b71-2492ba49cbf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52e533-ed94-417b-8b71-2492ba49cb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d652e533-ed94-417b-8b71-2492ba49cbfc" xsi:nil="true"/>
  </documentManagement>
</p:properties>
</file>

<file path=customXml/itemProps1.xml><?xml version="1.0" encoding="utf-8"?>
<ds:datastoreItem xmlns:ds="http://schemas.openxmlformats.org/officeDocument/2006/customXml" ds:itemID="{093FD2FF-A051-4584-844A-D17E2EB73772}">
  <ds:schemaRefs>
    <ds:schemaRef ds:uri="d652e533-ed94-417b-8b71-2492ba49cb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3.xml><?xml version="1.0" encoding="utf-8"?>
<ds:datastoreItem xmlns:ds="http://schemas.openxmlformats.org/officeDocument/2006/customXml" ds:itemID="{2C4C00F4-06E9-43E3-AD97-88A857CEFA82}">
  <ds:schemaRefs>
    <ds:schemaRef ds:uri="71af3243-3dd4-4a8d-8c0d-dd76da1f02a5"/>
    <ds:schemaRef ds:uri="d652e533-ed94-417b-8b71-2492ba49cbfc"/>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Quadratic collection</Template>
  <TotalTime>2</TotalTime>
  <Words>1931</Words>
  <Application>Microsoft Office PowerPoint</Application>
  <PresentationFormat>Widescreen</PresentationFormat>
  <Paragraphs>178</Paragraphs>
  <Slides>22</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Goudy Old Style</vt:lpstr>
      <vt:lpstr>Wingdings 2</vt:lpstr>
      <vt:lpstr>SlateVTI</vt:lpstr>
      <vt:lpstr>Re-imagining the assessment of school-based practice</vt:lpstr>
      <vt:lpstr>Learning Outcomes </vt:lpstr>
      <vt:lpstr>The Context of Initial Teacher Education (ITE)</vt:lpstr>
      <vt:lpstr>Changing ITE Context</vt:lpstr>
      <vt:lpstr>Impact on ITE</vt:lpstr>
      <vt:lpstr>What does the research tell us?</vt:lpstr>
      <vt:lpstr>Success criteria</vt:lpstr>
      <vt:lpstr>The argument against grading</vt:lpstr>
      <vt:lpstr>More recently…</vt:lpstr>
      <vt:lpstr>Increasing self-regulation</vt:lpstr>
      <vt:lpstr>Self-regulation feedback</vt:lpstr>
      <vt:lpstr>Reciprocating elements</vt:lpstr>
      <vt:lpstr>The Process</vt:lpstr>
      <vt:lpstr>PowerPoint Presentation</vt:lpstr>
      <vt:lpstr>PowerPoint Presentation</vt:lpstr>
      <vt:lpstr>PowerPoint Presentation</vt:lpstr>
      <vt:lpstr>Sometimes it felt like….</vt:lpstr>
      <vt:lpstr>PowerPoint Presentation</vt:lpstr>
      <vt:lpstr>PowerPoint Presentation</vt:lpstr>
      <vt:lpstr>Wider Implications</vt:lpstr>
      <vt:lpstr>PowerPoint Presentation</vt:lpstr>
      <vt:lpstr>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Re-imagining the assessment of work-based practice</dc:title>
  <dc:creator>Caroline Elbra-Ramsay</dc:creator>
  <cp:lastModifiedBy>Caroline Elbra-Ramsay</cp:lastModifiedBy>
  <cp:revision>2</cp:revision>
  <dcterms:created xsi:type="dcterms:W3CDTF">2021-06-28T15:25:41Z</dcterms:created>
  <dcterms:modified xsi:type="dcterms:W3CDTF">2021-11-08T09:47:54Z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0x010100738265B6B4E69441BF42FADB60305E9B</vt:lpwstr>
  </property>
</Properties>
</file>